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8" r:id="rId3"/>
    <p:sldId id="259" r:id="rId4"/>
    <p:sldId id="290" r:id="rId5"/>
    <p:sldId id="260" r:id="rId6"/>
    <p:sldId id="294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85" r:id="rId16"/>
    <p:sldId id="286" r:id="rId17"/>
    <p:sldId id="295" r:id="rId18"/>
    <p:sldId id="287" r:id="rId19"/>
    <p:sldId id="270" r:id="rId20"/>
    <p:sldId id="271" r:id="rId21"/>
    <p:sldId id="272" r:id="rId22"/>
    <p:sldId id="288" r:id="rId23"/>
    <p:sldId id="297" r:id="rId24"/>
    <p:sldId id="293" r:id="rId25"/>
    <p:sldId id="275" r:id="rId26"/>
    <p:sldId id="292" r:id="rId27"/>
    <p:sldId id="278" r:id="rId28"/>
    <p:sldId id="280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598"/>
    <a:srgbClr val="FF0000"/>
    <a:srgbClr val="92D050"/>
    <a:srgbClr val="A24C79"/>
    <a:srgbClr val="0459A9"/>
    <a:srgbClr val="CFE2F3"/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8692" autoAdjust="0"/>
  </p:normalViewPr>
  <p:slideViewPr>
    <p:cSldViewPr snapToGrid="0">
      <p:cViewPr varScale="1">
        <p:scale>
          <a:sx n="86" d="100"/>
          <a:sy n="86" d="100"/>
        </p:scale>
        <p:origin x="1278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Armin\Desktop\MICRO%20Presentation%20Figure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Armin\Desktop\MICRO%20Presentation%20Figur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min\Desktop\MICRO%20Presentation%20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78525288120536"/>
          <c:y val="5.4007987575525405E-2"/>
          <c:w val="0.87133589644578013"/>
          <c:h val="0.69147995705082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'Sheet3 (2)'!$B$7</c:f>
              <c:strCache>
                <c:ptCount val="1"/>
                <c:pt idx="0">
                  <c:v>x86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'Sheet3 (2)'!$A$8:$A$20</c:f>
              <c:strCache>
                <c:ptCount val="13"/>
                <c:pt idx="0">
                  <c:v>CQ</c:v>
                </c:pt>
                <c:pt idx="1">
                  <c:v>CTree</c:v>
                </c:pt>
                <c:pt idx="2">
                  <c:v>Hashmap</c:v>
                </c:pt>
                <c:pt idx="3">
                  <c:v>LL</c:v>
                </c:pt>
                <c:pt idx="4">
                  <c:v>PC</c:v>
                </c:pt>
                <c:pt idx="5">
                  <c:v>RB</c:v>
                </c:pt>
                <c:pt idx="6">
                  <c:v>Redis</c:v>
                </c:pt>
                <c:pt idx="7">
                  <c:v>SPS</c:v>
                </c:pt>
                <c:pt idx="8">
                  <c:v>TATP</c:v>
                </c:pt>
                <c:pt idx="9">
                  <c:v>TPCC</c:v>
                </c:pt>
                <c:pt idx="10">
                  <c:v>Vacation</c:v>
                </c:pt>
                <c:pt idx="11">
                  <c:v>YCSB</c:v>
                </c:pt>
                <c:pt idx="12">
                  <c:v>Average</c:v>
                </c:pt>
              </c:strCache>
            </c:strRef>
          </c:cat>
          <c:val>
            <c:numRef>
              <c:f>'Sheet3 (2)'!$B$8:$B$20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490-4250-AAE2-BB8449378C86}"/>
            </c:ext>
          </c:extLst>
        </c:ser>
        <c:ser>
          <c:idx val="1"/>
          <c:order val="1"/>
          <c:tx>
            <c:strRef>
              <c:f>'Sheet3 (2)'!$C$7</c:f>
              <c:strCache>
                <c:ptCount val="1"/>
                <c:pt idx="0">
                  <c:v>Ideal</c:v>
                </c:pt>
              </c:strCache>
            </c:strRef>
          </c:tx>
          <c:spPr>
            <a:solidFill>
              <a:srgbClr val="12456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'Sheet3 (2)'!$A$8:$A$20</c:f>
              <c:strCache>
                <c:ptCount val="13"/>
                <c:pt idx="0">
                  <c:v>CQ</c:v>
                </c:pt>
                <c:pt idx="1">
                  <c:v>CTree</c:v>
                </c:pt>
                <c:pt idx="2">
                  <c:v>Hashmap</c:v>
                </c:pt>
                <c:pt idx="3">
                  <c:v>LL</c:v>
                </c:pt>
                <c:pt idx="4">
                  <c:v>PC</c:v>
                </c:pt>
                <c:pt idx="5">
                  <c:v>RB</c:v>
                </c:pt>
                <c:pt idx="6">
                  <c:v>Redis</c:v>
                </c:pt>
                <c:pt idx="7">
                  <c:v>SPS</c:v>
                </c:pt>
                <c:pt idx="8">
                  <c:v>TATP</c:v>
                </c:pt>
                <c:pt idx="9">
                  <c:v>TPCC</c:v>
                </c:pt>
                <c:pt idx="10">
                  <c:v>Vacation</c:v>
                </c:pt>
                <c:pt idx="11">
                  <c:v>YCSB</c:v>
                </c:pt>
                <c:pt idx="12">
                  <c:v>Average</c:v>
                </c:pt>
              </c:strCache>
            </c:strRef>
          </c:cat>
          <c:val>
            <c:numRef>
              <c:f>'Sheet3 (2)'!$C$8:$C$20</c:f>
              <c:numCache>
                <c:formatCode>General</c:formatCode>
                <c:ptCount val="13"/>
                <c:pt idx="0">
                  <c:v>2.2133762109999999</c:v>
                </c:pt>
                <c:pt idx="1">
                  <c:v>1.7959266629999999</c:v>
                </c:pt>
                <c:pt idx="2">
                  <c:v>2.2915193309999999</c:v>
                </c:pt>
                <c:pt idx="3">
                  <c:v>2.6806510669999999</c:v>
                </c:pt>
                <c:pt idx="4">
                  <c:v>2.1817829739999999</c:v>
                </c:pt>
                <c:pt idx="5">
                  <c:v>2.0139204130000001</c:v>
                </c:pt>
                <c:pt idx="6">
                  <c:v>1.205827896</c:v>
                </c:pt>
                <c:pt idx="7">
                  <c:v>2.0717074700000002</c:v>
                </c:pt>
                <c:pt idx="8">
                  <c:v>1.0869322459999999</c:v>
                </c:pt>
                <c:pt idx="9">
                  <c:v>1.175154883</c:v>
                </c:pt>
                <c:pt idx="10">
                  <c:v>1.20271145</c:v>
                </c:pt>
                <c:pt idx="11">
                  <c:v>1.1756595009999999</c:v>
                </c:pt>
                <c:pt idx="12">
                  <c:v>1.673951948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490-4250-AAE2-BB8449378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83337200"/>
        <c:axId val="1383336656"/>
      </c:barChart>
      <c:catAx>
        <c:axId val="1383337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383336656"/>
        <c:crosses val="autoZero"/>
        <c:auto val="1"/>
        <c:lblAlgn val="ctr"/>
        <c:lblOffset val="0"/>
        <c:noMultiLvlLbl val="0"/>
      </c:catAx>
      <c:valAx>
        <c:axId val="138333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Speedup</a:t>
                </a:r>
              </a:p>
            </c:rich>
          </c:tx>
          <c:layout>
            <c:manualLayout>
              <c:xMode val="edge"/>
              <c:yMode val="edge"/>
              <c:x val="9.7911198600174982E-4"/>
              <c:y val="0.318345545348498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383337200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6738086016928808"/>
          <c:y val="6.3147294515272637E-2"/>
          <c:w val="0.20061459546365193"/>
          <c:h val="9.8563627724338146E-2"/>
        </c:manualLayout>
      </c:layout>
      <c:overlay val="0"/>
      <c:spPr>
        <a:solidFill>
          <a:srgbClr val="FFFFFF"/>
        </a:solidFill>
        <a:ln w="12700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632524059492562"/>
          <c:y val="0.10104057305336833"/>
          <c:w val="0.8483969816272966"/>
          <c:h val="0.650570866141732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Speedup!$A$2</c:f>
              <c:strCache>
                <c:ptCount val="1"/>
                <c:pt idx="0">
                  <c:v>x86</c:v>
                </c:pt>
              </c:strCache>
            </c:strRef>
          </c:tx>
          <c:spPr>
            <a:solidFill>
              <a:srgbClr val="4F91AB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Speedup!$B$1:$K$1</c:f>
              <c:strCache>
                <c:ptCount val="10"/>
                <c:pt idx="0">
                  <c:v>CQ</c:v>
                </c:pt>
                <c:pt idx="1">
                  <c:v>CTree</c:v>
                </c:pt>
                <c:pt idx="2">
                  <c:v>Hashmap</c:v>
                </c:pt>
                <c:pt idx="3">
                  <c:v>LL</c:v>
                </c:pt>
                <c:pt idx="4">
                  <c:v>PC</c:v>
                </c:pt>
                <c:pt idx="5">
                  <c:v>RB</c:v>
                </c:pt>
                <c:pt idx="6">
                  <c:v>SPS</c:v>
                </c:pt>
                <c:pt idx="7">
                  <c:v>TATP</c:v>
                </c:pt>
                <c:pt idx="8">
                  <c:v>TPCC</c:v>
                </c:pt>
                <c:pt idx="9">
                  <c:v>GMean</c:v>
                </c:pt>
              </c:strCache>
            </c:strRef>
          </c:cat>
          <c:val>
            <c:numRef>
              <c:f>Speedup!$B$2:$K$2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6F0-46F1-999E-C7284B14C8A4}"/>
            </c:ext>
          </c:extLst>
        </c:ser>
        <c:ser>
          <c:idx val="1"/>
          <c:order val="1"/>
          <c:tx>
            <c:strRef>
              <c:f>Speedup!$A$3</c:f>
              <c:strCache>
                <c:ptCount val="1"/>
                <c:pt idx="0">
                  <c:v>Themis</c:v>
                </c:pt>
              </c:strCache>
            </c:strRef>
          </c:tx>
          <c:spPr>
            <a:solidFill>
              <a:srgbClr val="12456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Speedup!$B$1:$K$1</c:f>
              <c:strCache>
                <c:ptCount val="10"/>
                <c:pt idx="0">
                  <c:v>CQ</c:v>
                </c:pt>
                <c:pt idx="1">
                  <c:v>CTree</c:v>
                </c:pt>
                <c:pt idx="2">
                  <c:v>Hashmap</c:v>
                </c:pt>
                <c:pt idx="3">
                  <c:v>LL</c:v>
                </c:pt>
                <c:pt idx="4">
                  <c:v>PC</c:v>
                </c:pt>
                <c:pt idx="5">
                  <c:v>RB</c:v>
                </c:pt>
                <c:pt idx="6">
                  <c:v>SPS</c:v>
                </c:pt>
                <c:pt idx="7">
                  <c:v>TATP</c:v>
                </c:pt>
                <c:pt idx="8">
                  <c:v>TPCC</c:v>
                </c:pt>
                <c:pt idx="9">
                  <c:v>GMean</c:v>
                </c:pt>
              </c:strCache>
            </c:strRef>
          </c:cat>
          <c:val>
            <c:numRef>
              <c:f>Speedup!$B$3:$K$3</c:f>
              <c:numCache>
                <c:formatCode>General</c:formatCode>
                <c:ptCount val="10"/>
                <c:pt idx="0">
                  <c:v>1.570762212</c:v>
                </c:pt>
                <c:pt idx="1">
                  <c:v>1.3841200810000001</c:v>
                </c:pt>
                <c:pt idx="2">
                  <c:v>1.45</c:v>
                </c:pt>
                <c:pt idx="3">
                  <c:v>1.7620725349999999</c:v>
                </c:pt>
                <c:pt idx="4">
                  <c:v>1.8701020450000001</c:v>
                </c:pt>
                <c:pt idx="5">
                  <c:v>1.2066558620000001</c:v>
                </c:pt>
                <c:pt idx="6">
                  <c:v>1.774171073</c:v>
                </c:pt>
                <c:pt idx="7">
                  <c:v>1.128205264</c:v>
                </c:pt>
                <c:pt idx="8">
                  <c:v>1.19</c:v>
                </c:pt>
                <c:pt idx="9">
                  <c:v>1.4584617179999999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6F0-46F1-999E-C7284B14C8A4}"/>
            </c:ext>
          </c:extLst>
        </c:ser>
        <c:ser>
          <c:idx val="2"/>
          <c:order val="2"/>
          <c:tx>
            <c:strRef>
              <c:f>Speedup!$A$4</c:f>
              <c:strCache>
                <c:ptCount val="1"/>
                <c:pt idx="0">
                  <c:v>Ideal</c:v>
                </c:pt>
              </c:strCache>
            </c:strRef>
          </c:tx>
          <c:spPr>
            <a:solidFill>
              <a:srgbClr val="F96E3D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Speedup!$B$1:$K$1</c:f>
              <c:strCache>
                <c:ptCount val="10"/>
                <c:pt idx="0">
                  <c:v>CQ</c:v>
                </c:pt>
                <c:pt idx="1">
                  <c:v>CTree</c:v>
                </c:pt>
                <c:pt idx="2">
                  <c:v>Hashmap</c:v>
                </c:pt>
                <c:pt idx="3">
                  <c:v>LL</c:v>
                </c:pt>
                <c:pt idx="4">
                  <c:v>PC</c:v>
                </c:pt>
                <c:pt idx="5">
                  <c:v>RB</c:v>
                </c:pt>
                <c:pt idx="6">
                  <c:v>SPS</c:v>
                </c:pt>
                <c:pt idx="7">
                  <c:v>TATP</c:v>
                </c:pt>
                <c:pt idx="8">
                  <c:v>TPCC</c:v>
                </c:pt>
                <c:pt idx="9">
                  <c:v>GMean</c:v>
                </c:pt>
              </c:strCache>
            </c:strRef>
          </c:cat>
          <c:val>
            <c:numRef>
              <c:f>Speedup!$B$4:$K$4</c:f>
              <c:numCache>
                <c:formatCode>General</c:formatCode>
                <c:ptCount val="10"/>
                <c:pt idx="0">
                  <c:v>1.584952704</c:v>
                </c:pt>
                <c:pt idx="1">
                  <c:v>1.392720679</c:v>
                </c:pt>
                <c:pt idx="2">
                  <c:v>1.45</c:v>
                </c:pt>
                <c:pt idx="3">
                  <c:v>1.785788087</c:v>
                </c:pt>
                <c:pt idx="4">
                  <c:v>1.883374265</c:v>
                </c:pt>
                <c:pt idx="5">
                  <c:v>1.2130697829999999</c:v>
                </c:pt>
                <c:pt idx="6">
                  <c:v>1.7877722709999999</c:v>
                </c:pt>
                <c:pt idx="7">
                  <c:v>1.1519588999999999</c:v>
                </c:pt>
                <c:pt idx="8">
                  <c:v>1.19</c:v>
                </c:pt>
                <c:pt idx="9">
                  <c:v>1.4697521039999999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6F0-46F1-999E-C7284B14C8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83339920"/>
        <c:axId val="1383340464"/>
      </c:barChart>
      <c:catAx>
        <c:axId val="138333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383340464"/>
        <c:crosses val="autoZero"/>
        <c:auto val="1"/>
        <c:lblAlgn val="ctr"/>
        <c:lblOffset val="100"/>
        <c:noMultiLvlLbl val="0"/>
      </c:catAx>
      <c:valAx>
        <c:axId val="138334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Speedup</a:t>
                </a:r>
              </a:p>
            </c:rich>
          </c:tx>
          <c:layout>
            <c:manualLayout>
              <c:xMode val="edge"/>
              <c:yMode val="edge"/>
              <c:x val="9.7911198600174982E-4"/>
              <c:y val="0.318345545348498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383339920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2629013560804905"/>
          <c:y val="1.4587888698314651E-2"/>
          <c:w val="0.46408628608923874"/>
          <c:h val="8.96688801969066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58477458552486"/>
          <c:y val="4.6504449423911805E-2"/>
          <c:w val="0.86513751344729983"/>
          <c:h val="0.668708381831239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Sheet3!$A$2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4F91AB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Sheet3!$B$1:$I$1</c:f>
              <c:strCache>
                <c:ptCount val="8"/>
                <c:pt idx="0">
                  <c:v>CQ</c:v>
                </c:pt>
                <c:pt idx="1">
                  <c:v>CTree</c:v>
                </c:pt>
                <c:pt idx="2">
                  <c:v>Hashmap</c:v>
                </c:pt>
                <c:pt idx="3">
                  <c:v>LL</c:v>
                </c:pt>
                <c:pt idx="4">
                  <c:v>PC</c:v>
                </c:pt>
                <c:pt idx="5">
                  <c:v>RB</c:v>
                </c:pt>
                <c:pt idx="6">
                  <c:v>SPS</c:v>
                </c:pt>
                <c:pt idx="7">
                  <c:v>GMean</c:v>
                </c:pt>
              </c:strCache>
            </c:strRef>
          </c:cat>
          <c:val>
            <c:numRef>
              <c:f>Sheet3!$B$2:$I$2</c:f>
              <c:numCache>
                <c:formatCode>General</c:formatCode>
                <c:ptCount val="8"/>
                <c:pt idx="0">
                  <c:v>1.234980009</c:v>
                </c:pt>
                <c:pt idx="1">
                  <c:v>1.086107522</c:v>
                </c:pt>
                <c:pt idx="2">
                  <c:v>1.168150244</c:v>
                </c:pt>
                <c:pt idx="3">
                  <c:v>1.216300167</c:v>
                </c:pt>
                <c:pt idx="4">
                  <c:v>1.02646485</c:v>
                </c:pt>
                <c:pt idx="5">
                  <c:v>1.1499999999999999</c:v>
                </c:pt>
                <c:pt idx="6">
                  <c:v>1.0581562010000001</c:v>
                </c:pt>
                <c:pt idx="7">
                  <c:v>1.1319027938812452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BC-4271-AA50-9DDD0BEACFA1}"/>
            </c:ext>
          </c:extLst>
        </c:ser>
        <c:ser>
          <c:idx val="1"/>
          <c:order val="1"/>
          <c:tx>
            <c:strRef>
              <c:f>Sheet3!$A$3</c:f>
              <c:strCache>
                <c:ptCount val="1"/>
                <c:pt idx="0">
                  <c:v>16</c:v>
                </c:pt>
              </c:strCache>
            </c:strRef>
          </c:tx>
          <c:spPr>
            <a:solidFill>
              <a:srgbClr val="12456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Sheet3!$B$1:$I$1</c:f>
              <c:strCache>
                <c:ptCount val="8"/>
                <c:pt idx="0">
                  <c:v>CQ</c:v>
                </c:pt>
                <c:pt idx="1">
                  <c:v>CTree</c:v>
                </c:pt>
                <c:pt idx="2">
                  <c:v>Hashmap</c:v>
                </c:pt>
                <c:pt idx="3">
                  <c:v>LL</c:v>
                </c:pt>
                <c:pt idx="4">
                  <c:v>PC</c:v>
                </c:pt>
                <c:pt idx="5">
                  <c:v>RB</c:v>
                </c:pt>
                <c:pt idx="6">
                  <c:v>SPS</c:v>
                </c:pt>
                <c:pt idx="7">
                  <c:v>GMean</c:v>
                </c:pt>
              </c:strCache>
            </c:strRef>
          </c:cat>
          <c:val>
            <c:numRef>
              <c:f>Sheet3!$B$3:$I$3</c:f>
              <c:numCache>
                <c:formatCode>General</c:formatCode>
                <c:ptCount val="8"/>
                <c:pt idx="0">
                  <c:v>1.4144326840000001</c:v>
                </c:pt>
                <c:pt idx="1">
                  <c:v>1.1789232709999999</c:v>
                </c:pt>
                <c:pt idx="2">
                  <c:v>1.2876621939999999</c:v>
                </c:pt>
                <c:pt idx="3">
                  <c:v>1.536013364</c:v>
                </c:pt>
                <c:pt idx="4">
                  <c:v>1.7355399039999999</c:v>
                </c:pt>
                <c:pt idx="5">
                  <c:v>1.1599999999999999</c:v>
                </c:pt>
                <c:pt idx="6">
                  <c:v>1.657922769</c:v>
                </c:pt>
                <c:pt idx="7">
                  <c:v>1.4086963158351713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EBC-4271-AA50-9DDD0BEACFA1}"/>
            </c:ext>
          </c:extLst>
        </c:ser>
        <c:ser>
          <c:idx val="2"/>
          <c:order val="2"/>
          <c:tx>
            <c:strRef>
              <c:f>Sheet3!$A$4</c:f>
              <c:strCache>
                <c:ptCount val="1"/>
                <c:pt idx="0">
                  <c:v>64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Sheet3!$B$1:$I$1</c:f>
              <c:strCache>
                <c:ptCount val="8"/>
                <c:pt idx="0">
                  <c:v>CQ</c:v>
                </c:pt>
                <c:pt idx="1">
                  <c:v>CTree</c:v>
                </c:pt>
                <c:pt idx="2">
                  <c:v>Hashmap</c:v>
                </c:pt>
                <c:pt idx="3">
                  <c:v>LL</c:v>
                </c:pt>
                <c:pt idx="4">
                  <c:v>PC</c:v>
                </c:pt>
                <c:pt idx="5">
                  <c:v>RB</c:v>
                </c:pt>
                <c:pt idx="6">
                  <c:v>SPS</c:v>
                </c:pt>
                <c:pt idx="7">
                  <c:v>GMean</c:v>
                </c:pt>
              </c:strCache>
            </c:strRef>
          </c:cat>
          <c:val>
            <c:numRef>
              <c:f>Sheet3!$B$4:$I$4</c:f>
              <c:numCache>
                <c:formatCode>General</c:formatCode>
                <c:ptCount val="8"/>
                <c:pt idx="0">
                  <c:v>1.570762212</c:v>
                </c:pt>
                <c:pt idx="1">
                  <c:v>1.3841200810000001</c:v>
                </c:pt>
                <c:pt idx="2">
                  <c:v>1.45</c:v>
                </c:pt>
                <c:pt idx="3">
                  <c:v>1.7620725349999999</c:v>
                </c:pt>
                <c:pt idx="4">
                  <c:v>1.8701020450000001</c:v>
                </c:pt>
                <c:pt idx="5">
                  <c:v>1.2066558620000001</c:v>
                </c:pt>
                <c:pt idx="6">
                  <c:v>1.774171073</c:v>
                </c:pt>
                <c:pt idx="7">
                  <c:v>1.5575634463430308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EBC-4271-AA50-9DDD0BEACFA1}"/>
            </c:ext>
          </c:extLst>
        </c:ser>
        <c:ser>
          <c:idx val="3"/>
          <c:order val="3"/>
          <c:tx>
            <c:strRef>
              <c:f>Sheet3!$A$5</c:f>
              <c:strCache>
                <c:ptCount val="1"/>
                <c:pt idx="0">
                  <c:v>256</c:v>
                </c:pt>
              </c:strCache>
            </c:strRef>
          </c:tx>
          <c:spPr>
            <a:solidFill>
              <a:srgbClr val="F96E3D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Sheet3!$B$1:$I$1</c:f>
              <c:strCache>
                <c:ptCount val="8"/>
                <c:pt idx="0">
                  <c:v>CQ</c:v>
                </c:pt>
                <c:pt idx="1">
                  <c:v>CTree</c:v>
                </c:pt>
                <c:pt idx="2">
                  <c:v>Hashmap</c:v>
                </c:pt>
                <c:pt idx="3">
                  <c:v>LL</c:v>
                </c:pt>
                <c:pt idx="4">
                  <c:v>PC</c:v>
                </c:pt>
                <c:pt idx="5">
                  <c:v>RB</c:v>
                </c:pt>
                <c:pt idx="6">
                  <c:v>SPS</c:v>
                </c:pt>
                <c:pt idx="7">
                  <c:v>GMean</c:v>
                </c:pt>
              </c:strCache>
            </c:strRef>
          </c:cat>
          <c:val>
            <c:numRef>
              <c:f>Sheet3!$B$5:$I$5</c:f>
              <c:numCache>
                <c:formatCode>General</c:formatCode>
                <c:ptCount val="8"/>
                <c:pt idx="0">
                  <c:v>1.692913965</c:v>
                </c:pt>
                <c:pt idx="1">
                  <c:v>1.543682762</c:v>
                </c:pt>
                <c:pt idx="2">
                  <c:v>1.5665274389999999</c:v>
                </c:pt>
                <c:pt idx="3">
                  <c:v>1.873135937</c:v>
                </c:pt>
                <c:pt idx="4">
                  <c:v>2.0122358870000001</c:v>
                </c:pt>
                <c:pt idx="5">
                  <c:v>1.25</c:v>
                </c:pt>
                <c:pt idx="6">
                  <c:v>1.8571276480000001</c:v>
                </c:pt>
                <c:pt idx="7">
                  <c:v>1.6673190047290998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EBC-4271-AA50-9DDD0BEACF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64287184"/>
        <c:axId val="1464289904"/>
      </c:barChart>
      <c:catAx>
        <c:axId val="146428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289904"/>
        <c:crosses val="autoZero"/>
        <c:auto val="1"/>
        <c:lblAlgn val="ctr"/>
        <c:lblOffset val="100"/>
        <c:noMultiLvlLbl val="0"/>
      </c:catAx>
      <c:valAx>
        <c:axId val="1464289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Speedup</a:t>
                </a:r>
              </a:p>
            </c:rich>
          </c:tx>
          <c:layout>
            <c:manualLayout>
              <c:xMode val="edge"/>
              <c:yMode val="edge"/>
              <c:x val="9.791520786498122E-4"/>
              <c:y val="0.248565704768338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28718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656790688940477"/>
          <c:y val="4.9029772376104501E-2"/>
          <c:w val="0.33134370764928894"/>
          <c:h val="8.10232575094779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4230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69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402089a9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402089a9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642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402089a9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402089a9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440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5d87f89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5d87f89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092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79efc3198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79efc3198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736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402089a9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402089a9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aseline="0" dirty="0"/>
          </a:p>
        </p:txBody>
      </p:sp>
    </p:spTree>
    <p:extLst>
      <p:ext uri="{BB962C8B-B14F-4D97-AF65-F5344CB8AC3E}">
        <p14:creationId xmlns:p14="http://schemas.microsoft.com/office/powerpoint/2010/main" val="2586410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402089a9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402089a9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661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402089a9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402089a9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9925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402089a9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402089a9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223608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79efc3198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79efc3198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714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402089a9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402089a9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89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6c0f18b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6c0f18b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69100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402089a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402089a9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0620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79efc3198_8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79efc3198_8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532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79efc3198_8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79efc3198_8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67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79efc3198_8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79efc3198_8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59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402089a9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402089a9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748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9402089a9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9402089a9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941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79efc3198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79efc3198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791850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402089a92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402089a92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385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9402089a92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9402089a92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14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402089a9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402089a9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402089a9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402089a9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05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6c0f18be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6c0f18be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21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402089a9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402089a9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7864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402089a9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402089a9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024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402089a9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402089a9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4812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402089a9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402089a9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01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5598"/>
              </a:buClr>
              <a:buSzPts val="4000"/>
              <a:buFont typeface="Calibri"/>
              <a:buNone/>
              <a:defRPr sz="4000" b="1">
                <a:solidFill>
                  <a:srgbClr val="1255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4191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Calibri"/>
              <a:buChar char="■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/>
            </a:lvl1pPr>
            <a:lvl2pPr lvl="1" algn="ctr">
              <a:buNone/>
              <a:defRPr sz="1200"/>
            </a:lvl2pPr>
            <a:lvl3pPr lvl="2" algn="ctr">
              <a:buNone/>
              <a:defRPr sz="1200"/>
            </a:lvl3pPr>
            <a:lvl4pPr lvl="3" algn="ctr">
              <a:buNone/>
              <a:defRPr sz="1200"/>
            </a:lvl4pPr>
            <a:lvl5pPr lvl="4" algn="ctr">
              <a:buNone/>
              <a:defRPr sz="1200"/>
            </a:lvl5pPr>
            <a:lvl6pPr lvl="5" algn="ctr">
              <a:buNone/>
              <a:defRPr sz="1200"/>
            </a:lvl6pPr>
            <a:lvl7pPr lvl="6" algn="ctr">
              <a:buNone/>
              <a:defRPr sz="1200"/>
            </a:lvl7pPr>
            <a:lvl8pPr lvl="7" algn="ctr">
              <a:buNone/>
              <a:defRPr sz="1200"/>
            </a:lvl8pPr>
            <a:lvl9pPr lvl="8" algn="ctr"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 descr="A close up of a logo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760" y="4645005"/>
            <a:ext cx="1263240" cy="51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5598"/>
              </a:buClr>
              <a:buSzPts val="4000"/>
              <a:buFont typeface="Calibri"/>
              <a:buNone/>
              <a:defRPr sz="4000" b="1">
                <a:solidFill>
                  <a:srgbClr val="1255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4191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Calibri"/>
              <a:buChar char="■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4191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4191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Calibri"/>
              <a:buChar char="■"/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/>
            </a:lvl1pPr>
            <a:lvl2pPr lvl="1" algn="ctr" rtl="0">
              <a:buNone/>
              <a:defRPr sz="1200"/>
            </a:lvl2pPr>
            <a:lvl3pPr lvl="2" algn="ctr" rtl="0">
              <a:buNone/>
              <a:defRPr sz="1200"/>
            </a:lvl3pPr>
            <a:lvl4pPr lvl="3" algn="ctr" rtl="0">
              <a:buNone/>
              <a:defRPr sz="1200"/>
            </a:lvl4pPr>
            <a:lvl5pPr lvl="4" algn="ctr" rtl="0">
              <a:buNone/>
              <a:defRPr sz="1200"/>
            </a:lvl5pPr>
            <a:lvl6pPr lvl="5" algn="ctr" rtl="0">
              <a:buNone/>
              <a:defRPr sz="1200"/>
            </a:lvl6pPr>
            <a:lvl7pPr lvl="6" algn="ctr" rtl="0">
              <a:buNone/>
              <a:defRPr sz="1200"/>
            </a:lvl7pPr>
            <a:lvl8pPr lvl="7" algn="ctr" rtl="0">
              <a:buNone/>
              <a:defRPr sz="1200"/>
            </a:lvl8pPr>
            <a:lvl9pPr lvl="8" algn="ctr" rtl="0"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 descr="A close up of a logo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760" y="4645005"/>
            <a:ext cx="1263240" cy="51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/>
            </a:lvl1pPr>
            <a:lvl2pPr lvl="1" algn="ctr" rtl="0">
              <a:buNone/>
              <a:defRPr sz="1200"/>
            </a:lvl2pPr>
            <a:lvl3pPr lvl="2" algn="ctr" rtl="0">
              <a:buNone/>
              <a:defRPr sz="1200"/>
            </a:lvl3pPr>
            <a:lvl4pPr lvl="3" algn="ctr" rtl="0">
              <a:buNone/>
              <a:defRPr sz="1200"/>
            </a:lvl4pPr>
            <a:lvl5pPr lvl="4" algn="ctr" rtl="0">
              <a:buNone/>
              <a:defRPr sz="1200"/>
            </a:lvl5pPr>
            <a:lvl6pPr lvl="5" algn="ctr" rtl="0">
              <a:buNone/>
              <a:defRPr sz="1200"/>
            </a:lvl6pPr>
            <a:lvl7pPr lvl="6" algn="ctr" rtl="0">
              <a:buNone/>
              <a:defRPr sz="1200"/>
            </a:lvl7pPr>
            <a:lvl8pPr lvl="7" algn="ctr" rtl="0">
              <a:buNone/>
              <a:defRPr sz="1200"/>
            </a:lvl8pPr>
            <a:lvl9pPr lvl="8" algn="ctr" rtl="0"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6" descr="A close up of a logo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760" y="4645005"/>
            <a:ext cx="1263240" cy="51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/>
            </a:lvl1pPr>
            <a:lvl2pPr lvl="1" algn="ctr" rtl="0">
              <a:buNone/>
              <a:defRPr sz="1200"/>
            </a:lvl2pPr>
            <a:lvl3pPr lvl="2" algn="ctr" rtl="0">
              <a:buNone/>
              <a:defRPr sz="1200"/>
            </a:lvl3pPr>
            <a:lvl4pPr lvl="3" algn="ctr" rtl="0">
              <a:buNone/>
              <a:defRPr sz="1200"/>
            </a:lvl4pPr>
            <a:lvl5pPr lvl="4" algn="ctr" rtl="0">
              <a:buNone/>
              <a:defRPr sz="1200"/>
            </a:lvl5pPr>
            <a:lvl6pPr lvl="5" algn="ctr" rtl="0">
              <a:buNone/>
              <a:defRPr sz="1200"/>
            </a:lvl6pPr>
            <a:lvl7pPr lvl="6" algn="ctr" rtl="0">
              <a:buNone/>
              <a:defRPr sz="1200"/>
            </a:lvl7pPr>
            <a:lvl8pPr lvl="7" algn="ctr" rtl="0">
              <a:buNone/>
              <a:defRPr sz="1200"/>
            </a:lvl8pPr>
            <a:lvl9pPr lvl="8" algn="ctr" rtl="0"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7" descr="A close up of a logo&#10;&#10;Description generated with high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760" y="4645005"/>
            <a:ext cx="1263240" cy="51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228600" y="1483742"/>
            <a:ext cx="8718900" cy="291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5360" marR="0" lvl="0" indent="-2253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25360" marR="0" lvl="0" indent="-2253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FF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25360" marR="0" lvl="0" indent="-2253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FF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25360" marR="0" lvl="0" indent="-2253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Sara Mahdizadeh Shahri</a:t>
            </a:r>
            <a:r>
              <a:rPr lang="en" sz="23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" sz="23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Armin Vakil, </a:t>
            </a:r>
            <a:r>
              <a:rPr lang="en" sz="23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Aasheesh Kolli</a:t>
            </a:r>
            <a:endParaRPr sz="3100" b="0" i="0" u="none" strike="noStrike" cap="none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25360" marR="0" lvl="0" indent="-2253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100" b="0" i="0" u="none" strike="noStrike" cap="none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25360" marR="0" lvl="0" indent="-2253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b="0" i="0" u="none" strike="noStrike" cap="none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83424"/>
            <a:ext cx="3959525" cy="171087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6049" y="1405288"/>
            <a:ext cx="91440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dirty="0">
                <a:solidFill>
                  <a:srgbClr val="125598"/>
                </a:solidFill>
                <a:latin typeface="Calibri"/>
                <a:ea typeface="Calibri"/>
                <a:cs typeface="Calibri"/>
                <a:sym typeface="Calibri"/>
              </a:rPr>
              <a:t>(Almost) </a:t>
            </a:r>
            <a:r>
              <a:rPr lang="en" sz="4300" b="1">
                <a:solidFill>
                  <a:srgbClr val="125598"/>
                </a:solidFill>
                <a:latin typeface="Calibri"/>
                <a:ea typeface="Calibri"/>
                <a:cs typeface="Calibri"/>
                <a:sym typeface="Calibri"/>
              </a:rPr>
              <a:t>Fence-less Persist </a:t>
            </a:r>
            <a:r>
              <a:rPr lang="en" sz="4300" b="1" dirty="0">
                <a:solidFill>
                  <a:srgbClr val="125598"/>
                </a:solidFill>
                <a:latin typeface="Calibri"/>
                <a:ea typeface="Calibri"/>
                <a:cs typeface="Calibri"/>
                <a:sym typeface="Calibri"/>
              </a:rPr>
              <a:t>Ordering</a:t>
            </a:r>
            <a:endParaRPr sz="4300" b="1" dirty="0">
              <a:solidFill>
                <a:srgbClr val="1255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5703" y="3987752"/>
            <a:ext cx="2604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MICRO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82" y="3155633"/>
            <a:ext cx="1783080" cy="8660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0" y="3155633"/>
            <a:ext cx="1783080" cy="866068"/>
          </a:xfrm>
          <a:prstGeom prst="rect">
            <a:avLst/>
          </a:prstGeom>
        </p:spPr>
      </p:pic>
      <p:cxnSp>
        <p:nvCxnSpPr>
          <p:cNvPr id="200" name="Google Shape;200;p22"/>
          <p:cNvCxnSpPr/>
          <p:nvPr/>
        </p:nvCxnSpPr>
        <p:spPr>
          <a:xfrm rot="10800000">
            <a:off x="5964167" y="2780430"/>
            <a:ext cx="1500" cy="379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x86 Memory Persistency Model</a:t>
            </a:r>
            <a:endParaRPr dirty="0"/>
          </a:p>
        </p:txBody>
      </p:sp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992016" y="2022052"/>
            <a:ext cx="1079700" cy="311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4258755" y="1488000"/>
            <a:ext cx="546000" cy="3933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7123724" y="1488000"/>
            <a:ext cx="546000" cy="3933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6856985" y="2022052"/>
            <a:ext cx="1079700" cy="311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22"/>
          <p:cNvCxnSpPr>
            <a:stCxn id="205" idx="0"/>
            <a:endCxn id="205" idx="0"/>
          </p:cNvCxnSpPr>
          <p:nvPr/>
        </p:nvCxnSpPr>
        <p:spPr>
          <a:xfrm>
            <a:off x="4531866" y="202205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2"/>
          <p:cNvCxnSpPr>
            <a:stCxn id="206" idx="4"/>
            <a:endCxn id="205" idx="0"/>
          </p:cNvCxnSpPr>
          <p:nvPr/>
        </p:nvCxnSpPr>
        <p:spPr>
          <a:xfrm>
            <a:off x="4531755" y="1881300"/>
            <a:ext cx="0" cy="14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2"/>
          <p:cNvCxnSpPr>
            <a:stCxn id="207" idx="4"/>
            <a:endCxn id="208" idx="0"/>
          </p:cNvCxnSpPr>
          <p:nvPr/>
        </p:nvCxnSpPr>
        <p:spPr>
          <a:xfrm>
            <a:off x="7396724" y="1881300"/>
            <a:ext cx="0" cy="14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2"/>
          <p:cNvCxnSpPr/>
          <p:nvPr/>
        </p:nvCxnSpPr>
        <p:spPr>
          <a:xfrm>
            <a:off x="4531763" y="2334206"/>
            <a:ext cx="600" cy="20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2"/>
          <p:cNvCxnSpPr/>
          <p:nvPr/>
        </p:nvCxnSpPr>
        <p:spPr>
          <a:xfrm>
            <a:off x="7396732" y="2334206"/>
            <a:ext cx="900" cy="22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2"/>
          <p:cNvSpPr/>
          <p:nvPr/>
        </p:nvSpPr>
        <p:spPr>
          <a:xfrm>
            <a:off x="3992035" y="2526649"/>
            <a:ext cx="3944400" cy="351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L2$+LLC</a:t>
            </a:r>
            <a:endParaRPr sz="2000"/>
          </a:p>
        </p:txBody>
      </p:sp>
      <p:cxnSp>
        <p:nvCxnSpPr>
          <p:cNvPr id="215" name="Google Shape;215;p22"/>
          <p:cNvCxnSpPr/>
          <p:nvPr/>
        </p:nvCxnSpPr>
        <p:spPr>
          <a:xfrm>
            <a:off x="3465234" y="3153428"/>
            <a:ext cx="4989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2"/>
          <p:cNvCxnSpPr/>
          <p:nvPr/>
        </p:nvCxnSpPr>
        <p:spPr>
          <a:xfrm flipH="1">
            <a:off x="4531762" y="3159086"/>
            <a:ext cx="900" cy="117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2"/>
          <p:cNvCxnSpPr/>
          <p:nvPr/>
        </p:nvCxnSpPr>
        <p:spPr>
          <a:xfrm rot="10800000">
            <a:off x="7399275" y="3159087"/>
            <a:ext cx="0" cy="117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2"/>
          <p:cNvSpPr txBox="1"/>
          <p:nvPr/>
        </p:nvSpPr>
        <p:spPr>
          <a:xfrm>
            <a:off x="276755" y="2363363"/>
            <a:ext cx="3060000" cy="48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Temporal Path</a:t>
            </a:r>
            <a:endParaRPr sz="25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22"/>
          <p:cNvCxnSpPr>
            <a:endCxn id="222" idx="3"/>
          </p:cNvCxnSpPr>
          <p:nvPr/>
        </p:nvCxnSpPr>
        <p:spPr>
          <a:xfrm>
            <a:off x="7669754" y="1684625"/>
            <a:ext cx="607800" cy="2292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2"/>
          <p:cNvCxnSpPr/>
          <p:nvPr/>
        </p:nvCxnSpPr>
        <p:spPr>
          <a:xfrm rot="10800000">
            <a:off x="8276492" y="2452035"/>
            <a:ext cx="2100" cy="69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22"/>
          <p:cNvSpPr/>
          <p:nvPr/>
        </p:nvSpPr>
        <p:spPr>
          <a:xfrm rot="-5400000">
            <a:off x="7957004" y="2061875"/>
            <a:ext cx="641100" cy="34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22"/>
          <p:cNvCxnSpPr>
            <a:stCxn id="206" idx="2"/>
            <a:endCxn id="225" idx="1"/>
          </p:cNvCxnSpPr>
          <p:nvPr/>
        </p:nvCxnSpPr>
        <p:spPr>
          <a:xfrm flipH="1">
            <a:off x="3644655" y="1684650"/>
            <a:ext cx="614100" cy="2313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2"/>
          <p:cNvCxnSpPr/>
          <p:nvPr/>
        </p:nvCxnSpPr>
        <p:spPr>
          <a:xfrm rot="10800000" flipH="1">
            <a:off x="3649858" y="2458940"/>
            <a:ext cx="2100" cy="69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2"/>
          <p:cNvSpPr/>
          <p:nvPr/>
        </p:nvSpPr>
        <p:spPr>
          <a:xfrm rot="-5400000" flipH="1">
            <a:off x="3324096" y="2063878"/>
            <a:ext cx="641100" cy="34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824718" y="4188805"/>
            <a:ext cx="7494563" cy="526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body" idx="1"/>
          </p:nvPr>
        </p:nvSpPr>
        <p:spPr>
          <a:xfrm>
            <a:off x="824717" y="4080099"/>
            <a:ext cx="7494563" cy="327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Temporal and Non-temporal path are not in sync</a:t>
            </a:r>
            <a:endParaRPr sz="2800" b="1" dirty="0"/>
          </a:p>
        </p:txBody>
      </p:sp>
      <p:sp>
        <p:nvSpPr>
          <p:cNvPr id="229" name="Google Shape;229;p22"/>
          <p:cNvSpPr txBox="1"/>
          <p:nvPr/>
        </p:nvSpPr>
        <p:spPr>
          <a:xfrm>
            <a:off x="311700" y="1154580"/>
            <a:ext cx="3060000" cy="50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Non-temporal Path</a:t>
            </a:r>
            <a:endParaRPr sz="2500" b="1" dirty="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8035399" y="3471182"/>
            <a:ext cx="6597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PM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4150472" y="1554431"/>
            <a:ext cx="7071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437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core</a:t>
            </a:r>
            <a:endParaRPr sz="2000"/>
          </a:p>
        </p:txBody>
      </p:sp>
      <p:sp>
        <p:nvSpPr>
          <p:cNvPr id="234" name="Google Shape;234;p22"/>
          <p:cNvSpPr txBox="1"/>
          <p:nvPr/>
        </p:nvSpPr>
        <p:spPr>
          <a:xfrm>
            <a:off x="7040978" y="1554418"/>
            <a:ext cx="7071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core</a:t>
            </a:r>
            <a:endParaRPr sz="2000" dirty="0"/>
          </a:p>
        </p:txBody>
      </p:sp>
      <p:sp>
        <p:nvSpPr>
          <p:cNvPr id="235" name="Google Shape;235;p22"/>
          <p:cNvSpPr txBox="1"/>
          <p:nvPr/>
        </p:nvSpPr>
        <p:spPr>
          <a:xfrm>
            <a:off x="2133437" y="2196925"/>
            <a:ext cx="1552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rite</a:t>
            </a: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ombining 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uffer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18;p22"/>
          <p:cNvSpPr txBox="1"/>
          <p:nvPr/>
        </p:nvSpPr>
        <p:spPr>
          <a:xfrm>
            <a:off x="315932" y="2690632"/>
            <a:ext cx="2241465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store data</a:t>
            </a: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                clflushopt/clwb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sfence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" name="Google Shape;229;p22"/>
          <p:cNvSpPr txBox="1"/>
          <p:nvPr/>
        </p:nvSpPr>
        <p:spPr>
          <a:xfrm>
            <a:off x="349198" y="1472086"/>
            <a:ext cx="2618880" cy="59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movnt log</a:t>
            </a: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sfence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967429" y="1878806"/>
            <a:ext cx="1390634" cy="1343025"/>
          </a:xfrm>
          <a:custGeom>
            <a:avLst/>
            <a:gdLst>
              <a:gd name="connsiteX0" fmla="*/ 1390634 w 1390634"/>
              <a:gd name="connsiteY0" fmla="*/ 0 h 1343025"/>
              <a:gd name="connsiteX1" fmla="*/ 1383490 w 1390634"/>
              <a:gd name="connsiteY1" fmla="*/ 335757 h 1343025"/>
              <a:gd name="connsiteX2" fmla="*/ 1369202 w 1390634"/>
              <a:gd name="connsiteY2" fmla="*/ 457200 h 1343025"/>
              <a:gd name="connsiteX3" fmla="*/ 1369202 w 1390634"/>
              <a:gd name="connsiteY3" fmla="*/ 585788 h 1343025"/>
              <a:gd name="connsiteX4" fmla="*/ 1262046 w 1390634"/>
              <a:gd name="connsiteY4" fmla="*/ 585788 h 1343025"/>
              <a:gd name="connsiteX5" fmla="*/ 997727 w 1390634"/>
              <a:gd name="connsiteY5" fmla="*/ 592932 h 1343025"/>
              <a:gd name="connsiteX6" fmla="*/ 726265 w 1390634"/>
              <a:gd name="connsiteY6" fmla="*/ 592932 h 1343025"/>
              <a:gd name="connsiteX7" fmla="*/ 211915 w 1390634"/>
              <a:gd name="connsiteY7" fmla="*/ 592932 h 1343025"/>
              <a:gd name="connsiteX8" fmla="*/ 54752 w 1390634"/>
              <a:gd name="connsiteY8" fmla="*/ 592932 h 1343025"/>
              <a:gd name="connsiteX9" fmla="*/ 19034 w 1390634"/>
              <a:gd name="connsiteY9" fmla="*/ 857250 h 1343025"/>
              <a:gd name="connsiteX10" fmla="*/ 33321 w 1390634"/>
              <a:gd name="connsiteY10" fmla="*/ 1171575 h 1343025"/>
              <a:gd name="connsiteX11" fmla="*/ 397652 w 1390634"/>
              <a:gd name="connsiteY11" fmla="*/ 1235869 h 1343025"/>
              <a:gd name="connsiteX12" fmla="*/ 1062021 w 1390634"/>
              <a:gd name="connsiteY12" fmla="*/ 1235869 h 1343025"/>
              <a:gd name="connsiteX13" fmla="*/ 1347771 w 1390634"/>
              <a:gd name="connsiteY13" fmla="*/ 1235869 h 1343025"/>
              <a:gd name="connsiteX14" fmla="*/ 1362059 w 1390634"/>
              <a:gd name="connsiteY14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90634" h="1343025">
                <a:moveTo>
                  <a:pt x="1390634" y="0"/>
                </a:moveTo>
                <a:cubicBezTo>
                  <a:pt x="1388848" y="129778"/>
                  <a:pt x="1387062" y="259557"/>
                  <a:pt x="1383490" y="335757"/>
                </a:cubicBezTo>
                <a:cubicBezTo>
                  <a:pt x="1379918" y="411957"/>
                  <a:pt x="1371583" y="415528"/>
                  <a:pt x="1369202" y="457200"/>
                </a:cubicBezTo>
                <a:cubicBezTo>
                  <a:pt x="1366821" y="498872"/>
                  <a:pt x="1387061" y="564357"/>
                  <a:pt x="1369202" y="585788"/>
                </a:cubicBezTo>
                <a:cubicBezTo>
                  <a:pt x="1351343" y="607219"/>
                  <a:pt x="1262046" y="585788"/>
                  <a:pt x="1262046" y="585788"/>
                </a:cubicBezTo>
                <a:lnTo>
                  <a:pt x="997727" y="592932"/>
                </a:lnTo>
                <a:cubicBezTo>
                  <a:pt x="908430" y="594123"/>
                  <a:pt x="726265" y="592932"/>
                  <a:pt x="726265" y="592932"/>
                </a:cubicBezTo>
                <a:lnTo>
                  <a:pt x="211915" y="592932"/>
                </a:lnTo>
                <a:cubicBezTo>
                  <a:pt x="99996" y="592932"/>
                  <a:pt x="86899" y="548879"/>
                  <a:pt x="54752" y="592932"/>
                </a:cubicBezTo>
                <a:cubicBezTo>
                  <a:pt x="22605" y="636985"/>
                  <a:pt x="22606" y="760810"/>
                  <a:pt x="19034" y="857250"/>
                </a:cubicBezTo>
                <a:cubicBezTo>
                  <a:pt x="15462" y="953690"/>
                  <a:pt x="-29782" y="1108472"/>
                  <a:pt x="33321" y="1171575"/>
                </a:cubicBezTo>
                <a:cubicBezTo>
                  <a:pt x="96424" y="1234678"/>
                  <a:pt x="226202" y="1225153"/>
                  <a:pt x="397652" y="1235869"/>
                </a:cubicBezTo>
                <a:cubicBezTo>
                  <a:pt x="569102" y="1246585"/>
                  <a:pt x="1062021" y="1235869"/>
                  <a:pt x="1062021" y="1235869"/>
                </a:cubicBezTo>
                <a:cubicBezTo>
                  <a:pt x="1220374" y="1235869"/>
                  <a:pt x="1297765" y="1218010"/>
                  <a:pt x="1347771" y="1235869"/>
                </a:cubicBezTo>
                <a:cubicBezTo>
                  <a:pt x="1397777" y="1253728"/>
                  <a:pt x="1379918" y="1298376"/>
                  <a:pt x="1362059" y="1343025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7503719" y="1630428"/>
            <a:ext cx="769539" cy="1612835"/>
          </a:xfrm>
          <a:custGeom>
            <a:avLst/>
            <a:gdLst>
              <a:gd name="connsiteX0" fmla="*/ 190100 w 769539"/>
              <a:gd name="connsiteY0" fmla="*/ 12635 h 1612835"/>
              <a:gd name="connsiteX1" fmla="*/ 683019 w 769539"/>
              <a:gd name="connsiteY1" fmla="*/ 5491 h 1612835"/>
              <a:gd name="connsiteX2" fmla="*/ 740169 w 769539"/>
              <a:gd name="connsiteY2" fmla="*/ 19778 h 1612835"/>
              <a:gd name="connsiteX3" fmla="*/ 747312 w 769539"/>
              <a:gd name="connsiteY3" fmla="*/ 212660 h 1612835"/>
              <a:gd name="connsiteX4" fmla="*/ 740169 w 769539"/>
              <a:gd name="connsiteY4" fmla="*/ 584135 h 1612835"/>
              <a:gd name="connsiteX5" fmla="*/ 740169 w 769539"/>
              <a:gd name="connsiteY5" fmla="*/ 1434241 h 1612835"/>
              <a:gd name="connsiteX6" fmla="*/ 340119 w 769539"/>
              <a:gd name="connsiteY6" fmla="*/ 1505678 h 1612835"/>
              <a:gd name="connsiteX7" fmla="*/ 40081 w 769539"/>
              <a:gd name="connsiteY7" fmla="*/ 1512822 h 1612835"/>
              <a:gd name="connsiteX8" fmla="*/ 11506 w 769539"/>
              <a:gd name="connsiteY8" fmla="*/ 1612835 h 161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39" h="1612835">
                <a:moveTo>
                  <a:pt x="190100" y="12635"/>
                </a:moveTo>
                <a:lnTo>
                  <a:pt x="683019" y="5491"/>
                </a:lnTo>
                <a:cubicBezTo>
                  <a:pt x="774697" y="6681"/>
                  <a:pt x="729454" y="-14750"/>
                  <a:pt x="740169" y="19778"/>
                </a:cubicBezTo>
                <a:cubicBezTo>
                  <a:pt x="750885" y="54306"/>
                  <a:pt x="747312" y="118601"/>
                  <a:pt x="747312" y="212660"/>
                </a:cubicBezTo>
                <a:cubicBezTo>
                  <a:pt x="747312" y="306719"/>
                  <a:pt x="741359" y="380538"/>
                  <a:pt x="740169" y="584135"/>
                </a:cubicBezTo>
                <a:cubicBezTo>
                  <a:pt x="738979" y="787732"/>
                  <a:pt x="806844" y="1280651"/>
                  <a:pt x="740169" y="1434241"/>
                </a:cubicBezTo>
                <a:cubicBezTo>
                  <a:pt x="673494" y="1587831"/>
                  <a:pt x="456800" y="1492581"/>
                  <a:pt x="340119" y="1505678"/>
                </a:cubicBezTo>
                <a:cubicBezTo>
                  <a:pt x="223438" y="1518775"/>
                  <a:pt x="94850" y="1494963"/>
                  <a:pt x="40081" y="1512822"/>
                </a:cubicBezTo>
                <a:cubicBezTo>
                  <a:pt x="-14688" y="1530681"/>
                  <a:pt x="-1591" y="1571758"/>
                  <a:pt x="11506" y="1612835"/>
                </a:cubicBezTo>
              </a:path>
            </a:pathLst>
          </a:custGeom>
          <a:noFill/>
          <a:ln>
            <a:solidFill>
              <a:srgbClr val="4A86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Google Shape;230;p22"/>
          <p:cNvSpPr/>
          <p:nvPr/>
        </p:nvSpPr>
        <p:spPr>
          <a:xfrm>
            <a:off x="7687172" y="1455650"/>
            <a:ext cx="605707" cy="17477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6577724" y="1780106"/>
            <a:ext cx="740646" cy="20942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" name="Google Shape;232;p22"/>
          <p:cNvSpPr txBox="1"/>
          <p:nvPr/>
        </p:nvSpPr>
        <p:spPr>
          <a:xfrm>
            <a:off x="3007680" y="3424414"/>
            <a:ext cx="849069" cy="27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DRAM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8 5.55112E-17 L 0.00678 0.00031 C 0.00678 0.00432 0.00678 0.00895 0.00695 0.01327 C 0.00695 0.01883 0.00695 0.02438 0.00712 0.02963 C 0.0073 0.03241 0.00747 0.03519 0.00764 0.03796 L 0.00799 0.05957 C 0.00799 0.06327 0.00816 0.06698 0.00816 0.07037 L 0.00869 0.08796 C 0.00869 0.14815 0.00869 0.20864 0.00886 0.26883 C 0.00886 0.27068 0.00903 0.27222 0.00903 0.27407 C 0.00921 0.28179 0.00921 0.28951 0.00921 0.29722 C 0.00921 0.30586 0.00955 0.31512 0.00903 0.32315 C 0.00886 0.32654 0.00799 0.32438 0.0073 0.32562 L 0.00625 0.3284 C 0.0033 0.32747 0.00053 0.32562 -0.0026 0.32562 C -0.00347 0.32562 -0.00451 0.32747 -0.00538 0.3284 C -0.0059 0.3287 -0.00659 0.32994 -0.00659 0.33056 L -0.00659 0.32994 " pathEditMode="relative" rAng="0" ptsTypes="AAAAAAAAAAAAAAAAAA">
                                      <p:cBhvr>
                                        <p:cTn id="26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1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36 0.00278 L 0.02136 0.00308 C 0.02483 0.03395 0.02327 0.0145 0.02222 0.07222 C 0.02205 0.07994 0.02222 0.08796 0.02136 0.09568 C 0.02118 0.09753 0.01979 0.09845 0.0191 0.1 C 0.01736 0.10339 0.01806 0.10494 0.01511 0.10555 C 0.00729 0.10617 -0.00052 0.10648 -0.00833 0.10679 C -0.00955 0.10833 -0.01146 0.11111 -0.01302 0.11111 C -0.01927 0.11111 -0.02222 0.10802 -0.02864 0.10679 C -0.03385 0.10586 -0.03906 0.10586 -0.04427 0.10555 C -0.05104 0.10463 -0.05781 0.1037 -0.06458 0.10278 C -0.06719 0.10216 -0.06979 0.10154 -0.07239 0.10123 C -0.07656 0.10062 -0.08073 0.10031 -0.08489 0.1 C -0.09444 0.10031 -0.10416 0.1 -0.11371 0.10123 C -0.11458 0.10123 -0.11528 0.10339 -0.11614 0.10401 C -0.11753 0.10524 -0.12083 0.10679 -0.12083 0.1071 C -0.12187 0.11358 -0.12257 0.11666 -0.12309 0.12345 C -0.1243 0.13765 -0.12274 0.13055 -0.12552 0.14012 C -0.12569 0.14228 -0.12656 0.14475 -0.12621 0.14722 C -0.12604 0.14876 -0.12448 0.14845 -0.12396 0.15 C -0.12326 0.15154 -0.12344 0.1537 -0.12309 0.15555 C -0.12291 0.15864 -0.121 0.20617 -0.11927 0.21234 C -0.11823 0.21574 -0.11302 0.21512 -0.11302 0.21543 C -0.11215 0.21605 -0.11146 0.21728 -0.11059 0.2179 C -0.10989 0.21852 -0.10903 0.21883 -0.10833 0.21944 C -0.09514 0.22562 -0.09791 0.22253 -0.07621 0.225 C -0.07448 0.22531 -0.07257 0.22562 -0.07083 0.22623 C -0.06875 0.22685 -0.06666 0.22808 -0.06458 0.22901 C -0.06007 0.23117 -0.06007 0.23148 -0.05677 0.23333 C -0.04705 0.23024 -0.05746 0.23333 -0.04271 0.23055 C -0.0408 0.22994 -0.03906 0.22932 -0.03715 0.22901 C -0.03125 0.22839 -0.02517 0.22808 -0.01927 0.22778 C -0.01736 0.22716 -0.01562 0.22685 -0.01371 0.22623 C -0.01267 0.22592 -0.0118 0.225 -0.01059 0.225 C -0.0059 0.225 -0.00052 0.22654 0.00417 0.22778 C 0.00504 0.22901 0.00573 0.23055 0.0066 0.23179 C 0.00729 0.23271 0.00816 0.23333 0.00886 0.23457 C 0.00972 0.23611 0.01042 0.23827 0.01129 0.24012 C 0.01146 0.24166 0.01163 0.2429 0.01198 0.24444 C 0.0125 0.24568 0.01354 0.24691 0.01354 0.24845 C 0.01372 0.25308 0.0132 0.25771 0.01285 0.26234 C 0.01268 0.26296 0.01233 0.26327 0.01198 0.26389 L 0.01198 0.2642 " pathEditMode="relative" rAng="0" ptsTypes="AAAAAAAAAAAAAAAAAAAAAAAAAAAAAAAAAAAAAAAAAAA">
                                      <p:cBhvr>
                                        <p:cTn id="50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27" grpId="0" animBg="1"/>
      <p:bldP spid="228" grpId="0" build="p"/>
      <p:bldP spid="229" grpId="0"/>
      <p:bldP spid="38" grpId="0"/>
      <p:bldP spid="39" grpId="0"/>
      <p:bldP spid="4" grpId="0" animBg="1"/>
      <p:bldP spid="5" grpId="0" animBg="1"/>
      <p:bldP spid="230" grpId="0" animBg="1"/>
      <p:bldP spid="230" grpId="1" animBg="1"/>
      <p:bldP spid="220" grpId="0" animBg="1"/>
      <p:bldP spid="2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82" y="3155633"/>
            <a:ext cx="1783080" cy="86606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0" y="3155633"/>
            <a:ext cx="1783080" cy="866068"/>
          </a:xfrm>
          <a:prstGeom prst="rect">
            <a:avLst/>
          </a:prstGeom>
        </p:spPr>
      </p:pic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Ordering Across Paths</a:t>
            </a:r>
            <a:endParaRPr dirty="0"/>
          </a:p>
        </p:txBody>
      </p:sp>
      <p:sp>
        <p:nvSpPr>
          <p:cNvPr id="241" name="Google Shape;241;p23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42" name="Google Shape;242;p23"/>
          <p:cNvCxnSpPr/>
          <p:nvPr/>
        </p:nvCxnSpPr>
        <p:spPr>
          <a:xfrm rot="10800000">
            <a:off x="5964167" y="2780430"/>
            <a:ext cx="1500" cy="379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23"/>
          <p:cNvSpPr/>
          <p:nvPr/>
        </p:nvSpPr>
        <p:spPr>
          <a:xfrm>
            <a:off x="3992016" y="2022052"/>
            <a:ext cx="1079700" cy="311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4258755" y="1488000"/>
            <a:ext cx="546000" cy="3933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7123724" y="1488000"/>
            <a:ext cx="546000" cy="3933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6856985" y="2022052"/>
            <a:ext cx="1079700" cy="311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23"/>
          <p:cNvCxnSpPr>
            <a:stCxn id="245" idx="0"/>
            <a:endCxn id="245" idx="0"/>
          </p:cNvCxnSpPr>
          <p:nvPr/>
        </p:nvCxnSpPr>
        <p:spPr>
          <a:xfrm>
            <a:off x="4531866" y="202205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23"/>
          <p:cNvCxnSpPr>
            <a:stCxn id="246" idx="4"/>
            <a:endCxn id="245" idx="0"/>
          </p:cNvCxnSpPr>
          <p:nvPr/>
        </p:nvCxnSpPr>
        <p:spPr>
          <a:xfrm>
            <a:off x="4531755" y="1881300"/>
            <a:ext cx="0" cy="14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3"/>
          <p:cNvCxnSpPr>
            <a:stCxn id="247" idx="4"/>
            <a:endCxn id="248" idx="0"/>
          </p:cNvCxnSpPr>
          <p:nvPr/>
        </p:nvCxnSpPr>
        <p:spPr>
          <a:xfrm>
            <a:off x="7396724" y="1881300"/>
            <a:ext cx="0" cy="14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23"/>
          <p:cNvCxnSpPr/>
          <p:nvPr/>
        </p:nvCxnSpPr>
        <p:spPr>
          <a:xfrm>
            <a:off x="4531763" y="2334206"/>
            <a:ext cx="600" cy="20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3"/>
          <p:cNvCxnSpPr/>
          <p:nvPr/>
        </p:nvCxnSpPr>
        <p:spPr>
          <a:xfrm>
            <a:off x="7396732" y="2334206"/>
            <a:ext cx="900" cy="22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3"/>
          <p:cNvSpPr/>
          <p:nvPr/>
        </p:nvSpPr>
        <p:spPr>
          <a:xfrm>
            <a:off x="3992035" y="2526649"/>
            <a:ext cx="3944400" cy="351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L2$+LLC</a:t>
            </a:r>
            <a:endParaRPr sz="2000"/>
          </a:p>
        </p:txBody>
      </p:sp>
      <p:cxnSp>
        <p:nvCxnSpPr>
          <p:cNvPr id="255" name="Google Shape;255;p23"/>
          <p:cNvCxnSpPr/>
          <p:nvPr/>
        </p:nvCxnSpPr>
        <p:spPr>
          <a:xfrm>
            <a:off x="3465234" y="3153428"/>
            <a:ext cx="4989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3"/>
          <p:cNvCxnSpPr/>
          <p:nvPr/>
        </p:nvCxnSpPr>
        <p:spPr>
          <a:xfrm flipH="1">
            <a:off x="4531762" y="3159086"/>
            <a:ext cx="900" cy="117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23"/>
          <p:cNvCxnSpPr/>
          <p:nvPr/>
        </p:nvCxnSpPr>
        <p:spPr>
          <a:xfrm rot="10800000">
            <a:off x="7399275" y="3159087"/>
            <a:ext cx="0" cy="117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3"/>
          <p:cNvCxnSpPr>
            <a:endCxn id="261" idx="3"/>
          </p:cNvCxnSpPr>
          <p:nvPr/>
        </p:nvCxnSpPr>
        <p:spPr>
          <a:xfrm>
            <a:off x="7669754" y="1684625"/>
            <a:ext cx="607800" cy="2292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3"/>
          <p:cNvCxnSpPr/>
          <p:nvPr/>
        </p:nvCxnSpPr>
        <p:spPr>
          <a:xfrm rot="10800000">
            <a:off x="8276492" y="2452035"/>
            <a:ext cx="2100" cy="69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23"/>
          <p:cNvSpPr/>
          <p:nvPr/>
        </p:nvSpPr>
        <p:spPr>
          <a:xfrm rot="-5400000">
            <a:off x="7957004" y="2061875"/>
            <a:ext cx="641100" cy="34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23"/>
          <p:cNvCxnSpPr>
            <a:stCxn id="246" idx="2"/>
            <a:endCxn id="264" idx="1"/>
          </p:cNvCxnSpPr>
          <p:nvPr/>
        </p:nvCxnSpPr>
        <p:spPr>
          <a:xfrm flipH="1">
            <a:off x="3644655" y="1684650"/>
            <a:ext cx="614100" cy="2313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23"/>
          <p:cNvCxnSpPr/>
          <p:nvPr/>
        </p:nvCxnSpPr>
        <p:spPr>
          <a:xfrm rot="10800000" flipH="1">
            <a:off x="3649858" y="2458940"/>
            <a:ext cx="2100" cy="69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23"/>
          <p:cNvSpPr/>
          <p:nvPr/>
        </p:nvSpPr>
        <p:spPr>
          <a:xfrm rot="-5400000" flipH="1">
            <a:off x="3324096" y="2063878"/>
            <a:ext cx="641100" cy="34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219803" y="1548280"/>
            <a:ext cx="2156100" cy="22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movnt 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store data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persist data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1349700" y="4242100"/>
            <a:ext cx="6444600" cy="526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224840" y="1913825"/>
            <a:ext cx="1482594" cy="393600"/>
          </a:xfrm>
          <a:prstGeom prst="rect">
            <a:avLst/>
          </a:prstGeom>
          <a:noFill/>
          <a:ln w="57150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sfence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271" name="Google Shape;271;p23"/>
          <p:cNvSpPr txBox="1">
            <a:spLocks noGrp="1"/>
          </p:cNvSpPr>
          <p:nvPr>
            <p:ph type="body" idx="1"/>
          </p:nvPr>
        </p:nvSpPr>
        <p:spPr>
          <a:xfrm>
            <a:off x="1349700" y="4179706"/>
            <a:ext cx="6444600" cy="48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How costly is this ordering primitive?</a:t>
            </a:r>
            <a:endParaRPr sz="2800" b="1" dirty="0"/>
          </a:p>
        </p:txBody>
      </p:sp>
      <p:sp>
        <p:nvSpPr>
          <p:cNvPr id="279" name="Google Shape;279;p23"/>
          <p:cNvSpPr txBox="1"/>
          <p:nvPr/>
        </p:nvSpPr>
        <p:spPr>
          <a:xfrm>
            <a:off x="4150472" y="1554431"/>
            <a:ext cx="7071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437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core</a:t>
            </a:r>
            <a:endParaRPr sz="2000"/>
          </a:p>
        </p:txBody>
      </p:sp>
      <p:sp>
        <p:nvSpPr>
          <p:cNvPr id="280" name="Google Shape;280;p23"/>
          <p:cNvSpPr txBox="1"/>
          <p:nvPr/>
        </p:nvSpPr>
        <p:spPr>
          <a:xfrm>
            <a:off x="7040978" y="1554418"/>
            <a:ext cx="7071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core</a:t>
            </a:r>
            <a:endParaRPr sz="2000"/>
          </a:p>
        </p:txBody>
      </p:sp>
      <p:sp>
        <p:nvSpPr>
          <p:cNvPr id="43" name="Freeform 42"/>
          <p:cNvSpPr/>
          <p:nvPr/>
        </p:nvSpPr>
        <p:spPr>
          <a:xfrm>
            <a:off x="5967429" y="1878806"/>
            <a:ext cx="1390634" cy="1343025"/>
          </a:xfrm>
          <a:custGeom>
            <a:avLst/>
            <a:gdLst>
              <a:gd name="connsiteX0" fmla="*/ 1390634 w 1390634"/>
              <a:gd name="connsiteY0" fmla="*/ 0 h 1343025"/>
              <a:gd name="connsiteX1" fmla="*/ 1383490 w 1390634"/>
              <a:gd name="connsiteY1" fmla="*/ 335757 h 1343025"/>
              <a:gd name="connsiteX2" fmla="*/ 1369202 w 1390634"/>
              <a:gd name="connsiteY2" fmla="*/ 457200 h 1343025"/>
              <a:gd name="connsiteX3" fmla="*/ 1369202 w 1390634"/>
              <a:gd name="connsiteY3" fmla="*/ 585788 h 1343025"/>
              <a:gd name="connsiteX4" fmla="*/ 1262046 w 1390634"/>
              <a:gd name="connsiteY4" fmla="*/ 585788 h 1343025"/>
              <a:gd name="connsiteX5" fmla="*/ 997727 w 1390634"/>
              <a:gd name="connsiteY5" fmla="*/ 592932 h 1343025"/>
              <a:gd name="connsiteX6" fmla="*/ 726265 w 1390634"/>
              <a:gd name="connsiteY6" fmla="*/ 592932 h 1343025"/>
              <a:gd name="connsiteX7" fmla="*/ 211915 w 1390634"/>
              <a:gd name="connsiteY7" fmla="*/ 592932 h 1343025"/>
              <a:gd name="connsiteX8" fmla="*/ 54752 w 1390634"/>
              <a:gd name="connsiteY8" fmla="*/ 592932 h 1343025"/>
              <a:gd name="connsiteX9" fmla="*/ 19034 w 1390634"/>
              <a:gd name="connsiteY9" fmla="*/ 857250 h 1343025"/>
              <a:gd name="connsiteX10" fmla="*/ 33321 w 1390634"/>
              <a:gd name="connsiteY10" fmla="*/ 1171575 h 1343025"/>
              <a:gd name="connsiteX11" fmla="*/ 397652 w 1390634"/>
              <a:gd name="connsiteY11" fmla="*/ 1235869 h 1343025"/>
              <a:gd name="connsiteX12" fmla="*/ 1062021 w 1390634"/>
              <a:gd name="connsiteY12" fmla="*/ 1235869 h 1343025"/>
              <a:gd name="connsiteX13" fmla="*/ 1347771 w 1390634"/>
              <a:gd name="connsiteY13" fmla="*/ 1235869 h 1343025"/>
              <a:gd name="connsiteX14" fmla="*/ 1362059 w 1390634"/>
              <a:gd name="connsiteY14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90634" h="1343025">
                <a:moveTo>
                  <a:pt x="1390634" y="0"/>
                </a:moveTo>
                <a:cubicBezTo>
                  <a:pt x="1388848" y="129778"/>
                  <a:pt x="1387062" y="259557"/>
                  <a:pt x="1383490" y="335757"/>
                </a:cubicBezTo>
                <a:cubicBezTo>
                  <a:pt x="1379918" y="411957"/>
                  <a:pt x="1371583" y="415528"/>
                  <a:pt x="1369202" y="457200"/>
                </a:cubicBezTo>
                <a:cubicBezTo>
                  <a:pt x="1366821" y="498872"/>
                  <a:pt x="1387061" y="564357"/>
                  <a:pt x="1369202" y="585788"/>
                </a:cubicBezTo>
                <a:cubicBezTo>
                  <a:pt x="1351343" y="607219"/>
                  <a:pt x="1262046" y="585788"/>
                  <a:pt x="1262046" y="585788"/>
                </a:cubicBezTo>
                <a:lnTo>
                  <a:pt x="997727" y="592932"/>
                </a:lnTo>
                <a:cubicBezTo>
                  <a:pt x="908430" y="594123"/>
                  <a:pt x="726265" y="592932"/>
                  <a:pt x="726265" y="592932"/>
                </a:cubicBezTo>
                <a:lnTo>
                  <a:pt x="211915" y="592932"/>
                </a:lnTo>
                <a:cubicBezTo>
                  <a:pt x="99996" y="592932"/>
                  <a:pt x="86899" y="548879"/>
                  <a:pt x="54752" y="592932"/>
                </a:cubicBezTo>
                <a:cubicBezTo>
                  <a:pt x="22605" y="636985"/>
                  <a:pt x="22606" y="760810"/>
                  <a:pt x="19034" y="857250"/>
                </a:cubicBezTo>
                <a:cubicBezTo>
                  <a:pt x="15462" y="953690"/>
                  <a:pt x="-29782" y="1108472"/>
                  <a:pt x="33321" y="1171575"/>
                </a:cubicBezTo>
                <a:cubicBezTo>
                  <a:pt x="96424" y="1234678"/>
                  <a:pt x="226202" y="1225153"/>
                  <a:pt x="397652" y="1235869"/>
                </a:cubicBezTo>
                <a:cubicBezTo>
                  <a:pt x="569102" y="1246585"/>
                  <a:pt x="1062021" y="1235869"/>
                  <a:pt x="1062021" y="1235869"/>
                </a:cubicBezTo>
                <a:cubicBezTo>
                  <a:pt x="1220374" y="1235869"/>
                  <a:pt x="1297765" y="1218010"/>
                  <a:pt x="1347771" y="1235869"/>
                </a:cubicBezTo>
                <a:cubicBezTo>
                  <a:pt x="1397777" y="1253728"/>
                  <a:pt x="1379918" y="1298376"/>
                  <a:pt x="1362059" y="1343025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503719" y="1630428"/>
            <a:ext cx="769539" cy="1612835"/>
          </a:xfrm>
          <a:custGeom>
            <a:avLst/>
            <a:gdLst>
              <a:gd name="connsiteX0" fmla="*/ 190100 w 769539"/>
              <a:gd name="connsiteY0" fmla="*/ 12635 h 1612835"/>
              <a:gd name="connsiteX1" fmla="*/ 683019 w 769539"/>
              <a:gd name="connsiteY1" fmla="*/ 5491 h 1612835"/>
              <a:gd name="connsiteX2" fmla="*/ 740169 w 769539"/>
              <a:gd name="connsiteY2" fmla="*/ 19778 h 1612835"/>
              <a:gd name="connsiteX3" fmla="*/ 747312 w 769539"/>
              <a:gd name="connsiteY3" fmla="*/ 212660 h 1612835"/>
              <a:gd name="connsiteX4" fmla="*/ 740169 w 769539"/>
              <a:gd name="connsiteY4" fmla="*/ 584135 h 1612835"/>
              <a:gd name="connsiteX5" fmla="*/ 740169 w 769539"/>
              <a:gd name="connsiteY5" fmla="*/ 1434241 h 1612835"/>
              <a:gd name="connsiteX6" fmla="*/ 340119 w 769539"/>
              <a:gd name="connsiteY6" fmla="*/ 1505678 h 1612835"/>
              <a:gd name="connsiteX7" fmla="*/ 40081 w 769539"/>
              <a:gd name="connsiteY7" fmla="*/ 1512822 h 1612835"/>
              <a:gd name="connsiteX8" fmla="*/ 11506 w 769539"/>
              <a:gd name="connsiteY8" fmla="*/ 1612835 h 161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39" h="1612835">
                <a:moveTo>
                  <a:pt x="190100" y="12635"/>
                </a:moveTo>
                <a:lnTo>
                  <a:pt x="683019" y="5491"/>
                </a:lnTo>
                <a:cubicBezTo>
                  <a:pt x="774697" y="6681"/>
                  <a:pt x="729454" y="-14750"/>
                  <a:pt x="740169" y="19778"/>
                </a:cubicBezTo>
                <a:cubicBezTo>
                  <a:pt x="750885" y="54306"/>
                  <a:pt x="747312" y="118601"/>
                  <a:pt x="747312" y="212660"/>
                </a:cubicBezTo>
                <a:cubicBezTo>
                  <a:pt x="747312" y="306719"/>
                  <a:pt x="741359" y="380538"/>
                  <a:pt x="740169" y="584135"/>
                </a:cubicBezTo>
                <a:cubicBezTo>
                  <a:pt x="738979" y="787732"/>
                  <a:pt x="806844" y="1280651"/>
                  <a:pt x="740169" y="1434241"/>
                </a:cubicBezTo>
                <a:cubicBezTo>
                  <a:pt x="673494" y="1587831"/>
                  <a:pt x="456800" y="1492581"/>
                  <a:pt x="340119" y="1505678"/>
                </a:cubicBezTo>
                <a:cubicBezTo>
                  <a:pt x="223438" y="1518775"/>
                  <a:pt x="94850" y="1494963"/>
                  <a:pt x="40081" y="1512822"/>
                </a:cubicBezTo>
                <a:cubicBezTo>
                  <a:pt x="-14688" y="1530681"/>
                  <a:pt x="-1591" y="1571758"/>
                  <a:pt x="11506" y="1612835"/>
                </a:cubicBezTo>
              </a:path>
            </a:pathLst>
          </a:custGeom>
          <a:noFill/>
          <a:ln>
            <a:solidFill>
              <a:srgbClr val="4A86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Google Shape;232;p22"/>
          <p:cNvSpPr txBox="1"/>
          <p:nvPr/>
        </p:nvSpPr>
        <p:spPr>
          <a:xfrm>
            <a:off x="8035399" y="3471182"/>
            <a:ext cx="6597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PM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232;p22"/>
          <p:cNvSpPr txBox="1"/>
          <p:nvPr/>
        </p:nvSpPr>
        <p:spPr>
          <a:xfrm>
            <a:off x="3007680" y="3424414"/>
            <a:ext cx="849069" cy="27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DRAM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30;p22"/>
          <p:cNvSpPr/>
          <p:nvPr/>
        </p:nvSpPr>
        <p:spPr>
          <a:xfrm>
            <a:off x="7687172" y="1455650"/>
            <a:ext cx="605707" cy="17477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" name="Google Shape;220;p22"/>
          <p:cNvSpPr/>
          <p:nvPr/>
        </p:nvSpPr>
        <p:spPr>
          <a:xfrm>
            <a:off x="6577724" y="1780106"/>
            <a:ext cx="740646" cy="20942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8 5.55112E-17 L 0.00678 0.00031 C 0.00678 0.00432 0.00678 0.00895 0.00695 0.01327 C 0.00695 0.01883 0.00695 0.02438 0.00712 0.02963 C 0.0073 0.03241 0.00747 0.03519 0.00764 0.03796 L 0.00799 0.05957 C 0.00799 0.06327 0.00816 0.06698 0.00816 0.07037 L 0.00869 0.08796 C 0.00869 0.14815 0.00869 0.20864 0.00886 0.26883 C 0.00886 0.27068 0.00903 0.27222 0.00903 0.27407 C 0.00921 0.28179 0.00921 0.28951 0.00921 0.29722 C 0.00921 0.30586 0.00955 0.31512 0.00903 0.32315 C 0.00886 0.32654 0.00799 0.32438 0.0073 0.32562 L 0.00625 0.3284 C 0.0033 0.32747 0.00053 0.32562 -0.0026 0.32562 C -0.00347 0.32562 -0.00451 0.32747 -0.00538 0.3284 C -0.0059 0.3287 -0.00659 0.32994 -0.00659 0.33056 L -0.00659 0.32994 " pathEditMode="relative" rAng="0" ptsTypes="AAAAAAAAAAAAAAAA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1651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2136 0.00278 L 0.02136 0.00308 C 0.02483 0.03395 0.02327 0.0145 0.02222 0.07222 C 0.02205 0.07994 0.02222 0.08796 0.02136 0.09568 C 0.02118 0.09753 0.01979 0.09845 0.0191 0.1 C 0.01736 0.10339 0.01806 0.10494 0.01511 0.10555 C 0.00729 0.10617 -0.00052 0.10648 -0.00833 0.10679 C -0.00955 0.10833 -0.01146 0.11111 -0.01302 0.11111 C -0.01927 0.11111 -0.02222 0.10802 -0.02864 0.10679 C -0.03385 0.10586 -0.03906 0.10586 -0.04427 0.10555 C -0.05104 0.10463 -0.05781 0.1037 -0.06458 0.10278 C -0.06719 0.10216 -0.06979 0.10154 -0.07239 0.10123 C -0.07656 0.10062 -0.08073 0.10031 -0.08489 0.1 C -0.09444 0.10031 -0.10416 0.1 -0.11371 0.10123 C -0.11458 0.10123 -0.11528 0.10339 -0.11614 0.10401 C -0.11753 0.10524 -0.12083 0.10679 -0.12083 0.1071 C -0.12187 0.11358 -0.12257 0.11666 -0.12309 0.12345 C -0.1243 0.13765 -0.12274 0.13055 -0.12552 0.14012 C -0.12569 0.14228 -0.12656 0.14475 -0.12621 0.14722 C -0.12604 0.14876 -0.12448 0.14845 -0.12396 0.15 C -0.12326 0.15154 -0.12344 0.1537 -0.12309 0.15555 C -0.12291 0.15864 -0.121 0.20617 -0.11927 0.21234 C -0.11823 0.21574 -0.11302 0.21512 -0.11302 0.21543 C -0.11215 0.21605 -0.11146 0.21728 -0.11059 0.2179 C -0.10989 0.21852 -0.10903 0.21883 -0.10833 0.21944 C -0.09514 0.22562 -0.09791 0.22253 -0.07621 0.225 C -0.07448 0.22531 -0.07257 0.22562 -0.07083 0.22623 C -0.06875 0.22685 -0.06666 0.22808 -0.06458 0.22901 C -0.06007 0.23117 -0.06007 0.23148 -0.05677 0.23333 C -0.04705 0.23024 -0.05746 0.23333 -0.04271 0.23055 C -0.0408 0.22994 -0.03906 0.22932 -0.03715 0.22901 C -0.03125 0.22839 -0.02517 0.22808 -0.01927 0.22778 C -0.01736 0.22716 -0.01562 0.22685 -0.01371 0.22623 C -0.01267 0.22592 -0.0118 0.225 -0.01059 0.225 C -0.0059 0.225 -0.00052 0.22654 0.00417 0.22778 C 0.00504 0.22901 0.00573 0.23055 0.0066 0.23179 C 0.00729 0.23271 0.00816 0.23333 0.00886 0.23457 C 0.00972 0.23611 0.01042 0.23827 0.01129 0.24012 C 0.01146 0.24166 0.01163 0.2429 0.01198 0.24444 C 0.0125 0.24568 0.01354 0.24691 0.01354 0.24845 C 0.01372 0.25308 0.0132 0.25771 0.01285 0.26234 C 0.01268 0.26296 0.01233 0.26327 0.01198 0.26389 L 0.01198 0.2642 " pathEditMode="relative" rAng="0" ptsTypes="AAAAAAAAAAAAAAAAAAAAAAAAAAAAAAAAAAAAAAAAAAA">
                                      <p:cBhvr>
                                        <p:cTn id="19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269" grpId="0" animBg="1"/>
      <p:bldP spid="270" grpId="0"/>
      <p:bldP spid="271" grpId="0" build="p"/>
      <p:bldP spid="38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Opportunity</a:t>
            </a:r>
            <a:endParaRPr dirty="0"/>
          </a:p>
        </p:txBody>
      </p:sp>
      <p:sp>
        <p:nvSpPr>
          <p:cNvPr id="287" name="Google Shape;287;p24"/>
          <p:cNvSpPr txBox="1">
            <a:spLocks noGrp="1"/>
          </p:cNvSpPr>
          <p:nvPr>
            <p:ph type="sldNum" idx="12"/>
          </p:nvPr>
        </p:nvSpPr>
        <p:spPr>
          <a:xfrm>
            <a:off x="65508" y="472949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1529681"/>
              </p:ext>
            </p:extLst>
          </p:nvPr>
        </p:nvGraphicFramePr>
        <p:xfrm>
          <a:off x="39630" y="966159"/>
          <a:ext cx="9078492" cy="398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472;p32"/>
          <p:cNvSpPr txBox="1"/>
          <p:nvPr/>
        </p:nvSpPr>
        <p:spPr>
          <a:xfrm>
            <a:off x="6803547" y="2120831"/>
            <a:ext cx="1028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51D71B"/>
                </a:solidFill>
                <a:latin typeface="Calibri"/>
                <a:ea typeface="Calibri"/>
                <a:cs typeface="Calibri"/>
                <a:sym typeface="Calibri"/>
              </a:rPr>
              <a:t>Better</a:t>
            </a:r>
            <a:endParaRPr sz="2500" b="1">
              <a:solidFill>
                <a:srgbClr val="51D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75;p32"/>
          <p:cNvSpPr/>
          <p:nvPr/>
        </p:nvSpPr>
        <p:spPr>
          <a:xfrm>
            <a:off x="6613047" y="2017031"/>
            <a:ext cx="295200" cy="438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1D7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Oval 1"/>
          <p:cNvSpPr/>
          <p:nvPr/>
        </p:nvSpPr>
        <p:spPr>
          <a:xfrm>
            <a:off x="8520672" y="2182574"/>
            <a:ext cx="438150" cy="7239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69;p23"/>
          <p:cNvSpPr/>
          <p:nvPr/>
        </p:nvSpPr>
        <p:spPr>
          <a:xfrm>
            <a:off x="1203385" y="3137717"/>
            <a:ext cx="7659045" cy="592185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71;p23"/>
          <p:cNvSpPr txBox="1">
            <a:spLocks noGrp="1"/>
          </p:cNvSpPr>
          <p:nvPr>
            <p:ph type="body" idx="1"/>
          </p:nvPr>
        </p:nvSpPr>
        <p:spPr>
          <a:xfrm>
            <a:off x="460908" y="3034330"/>
            <a:ext cx="91440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1.67x speedup by removing the sfence instruction</a:t>
            </a:r>
            <a:endParaRPr sz="2800" b="1" dirty="0"/>
          </a:p>
        </p:txBody>
      </p:sp>
      <p:sp>
        <p:nvSpPr>
          <p:cNvPr id="10" name="Oval 9"/>
          <p:cNvSpPr/>
          <p:nvPr/>
        </p:nvSpPr>
        <p:spPr>
          <a:xfrm>
            <a:off x="3065902" y="1229204"/>
            <a:ext cx="438150" cy="167726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54138" y="776502"/>
            <a:ext cx="102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2.68x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41962" y="1698545"/>
            <a:ext cx="102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1.67x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build="p"/>
      <p:bldP spid="10" grpId="0" animBg="1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82" y="3155633"/>
            <a:ext cx="1783080" cy="86606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0" y="3155633"/>
            <a:ext cx="1783080" cy="866068"/>
          </a:xfrm>
          <a:prstGeom prst="rect">
            <a:avLst/>
          </a:prstGeom>
        </p:spPr>
      </p:pic>
      <p:sp>
        <p:nvSpPr>
          <p:cNvPr id="292" name="Google Shape;292;p25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Ordering Across Paths (cont.)</a:t>
            </a:r>
            <a:endParaRPr dirty="0"/>
          </a:p>
        </p:txBody>
      </p:sp>
      <p:sp>
        <p:nvSpPr>
          <p:cNvPr id="293" name="Google Shape;293;p25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294" name="Google Shape;294;p25"/>
          <p:cNvCxnSpPr/>
          <p:nvPr/>
        </p:nvCxnSpPr>
        <p:spPr>
          <a:xfrm rot="10800000">
            <a:off x="5964167" y="2780430"/>
            <a:ext cx="1500" cy="379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25"/>
          <p:cNvSpPr/>
          <p:nvPr/>
        </p:nvSpPr>
        <p:spPr>
          <a:xfrm>
            <a:off x="3992016" y="2022052"/>
            <a:ext cx="1079700" cy="311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4258755" y="1488000"/>
            <a:ext cx="546000" cy="3933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7123724" y="1488000"/>
            <a:ext cx="546000" cy="3933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6856985" y="2022052"/>
            <a:ext cx="1079700" cy="311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25"/>
          <p:cNvCxnSpPr>
            <a:stCxn id="297" idx="0"/>
            <a:endCxn id="297" idx="0"/>
          </p:cNvCxnSpPr>
          <p:nvPr/>
        </p:nvCxnSpPr>
        <p:spPr>
          <a:xfrm>
            <a:off x="4531866" y="202205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5"/>
          <p:cNvCxnSpPr>
            <a:stCxn id="298" idx="4"/>
            <a:endCxn id="297" idx="0"/>
          </p:cNvCxnSpPr>
          <p:nvPr/>
        </p:nvCxnSpPr>
        <p:spPr>
          <a:xfrm>
            <a:off x="4531755" y="1881300"/>
            <a:ext cx="0" cy="14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25"/>
          <p:cNvCxnSpPr>
            <a:stCxn id="299" idx="4"/>
            <a:endCxn id="300" idx="0"/>
          </p:cNvCxnSpPr>
          <p:nvPr/>
        </p:nvCxnSpPr>
        <p:spPr>
          <a:xfrm>
            <a:off x="7396724" y="1881300"/>
            <a:ext cx="0" cy="14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25"/>
          <p:cNvCxnSpPr/>
          <p:nvPr/>
        </p:nvCxnSpPr>
        <p:spPr>
          <a:xfrm>
            <a:off x="4531763" y="2334206"/>
            <a:ext cx="600" cy="20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25"/>
          <p:cNvCxnSpPr/>
          <p:nvPr/>
        </p:nvCxnSpPr>
        <p:spPr>
          <a:xfrm>
            <a:off x="7396732" y="2334206"/>
            <a:ext cx="900" cy="22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25"/>
          <p:cNvSpPr/>
          <p:nvPr/>
        </p:nvSpPr>
        <p:spPr>
          <a:xfrm>
            <a:off x="3992035" y="2526649"/>
            <a:ext cx="3944400" cy="351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L2$+LLC</a:t>
            </a:r>
            <a:endParaRPr sz="2000"/>
          </a:p>
        </p:txBody>
      </p:sp>
      <p:cxnSp>
        <p:nvCxnSpPr>
          <p:cNvPr id="307" name="Google Shape;307;p25"/>
          <p:cNvCxnSpPr/>
          <p:nvPr/>
        </p:nvCxnSpPr>
        <p:spPr>
          <a:xfrm>
            <a:off x="3465234" y="3153428"/>
            <a:ext cx="4989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25"/>
          <p:cNvCxnSpPr/>
          <p:nvPr/>
        </p:nvCxnSpPr>
        <p:spPr>
          <a:xfrm flipH="1">
            <a:off x="4531762" y="3159086"/>
            <a:ext cx="900" cy="117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25"/>
          <p:cNvCxnSpPr/>
          <p:nvPr/>
        </p:nvCxnSpPr>
        <p:spPr>
          <a:xfrm rot="10800000">
            <a:off x="7399275" y="3159087"/>
            <a:ext cx="0" cy="117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5"/>
          <p:cNvCxnSpPr>
            <a:endCxn id="313" idx="3"/>
          </p:cNvCxnSpPr>
          <p:nvPr/>
        </p:nvCxnSpPr>
        <p:spPr>
          <a:xfrm>
            <a:off x="7669754" y="1684625"/>
            <a:ext cx="607800" cy="2292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5"/>
          <p:cNvCxnSpPr/>
          <p:nvPr/>
        </p:nvCxnSpPr>
        <p:spPr>
          <a:xfrm rot="10800000">
            <a:off x="8276492" y="2452035"/>
            <a:ext cx="2100" cy="69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25"/>
          <p:cNvSpPr/>
          <p:nvPr/>
        </p:nvSpPr>
        <p:spPr>
          <a:xfrm rot="-5400000">
            <a:off x="7957004" y="2061875"/>
            <a:ext cx="641100" cy="34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" name="Google Shape;315;p25"/>
          <p:cNvCxnSpPr>
            <a:stCxn id="298" idx="2"/>
            <a:endCxn id="316" idx="1"/>
          </p:cNvCxnSpPr>
          <p:nvPr/>
        </p:nvCxnSpPr>
        <p:spPr>
          <a:xfrm flipH="1">
            <a:off x="3644655" y="1684650"/>
            <a:ext cx="614100" cy="2313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5"/>
          <p:cNvCxnSpPr/>
          <p:nvPr/>
        </p:nvCxnSpPr>
        <p:spPr>
          <a:xfrm rot="10800000" flipH="1">
            <a:off x="3649858" y="2458940"/>
            <a:ext cx="2100" cy="69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25"/>
          <p:cNvSpPr/>
          <p:nvPr/>
        </p:nvSpPr>
        <p:spPr>
          <a:xfrm rot="-5400000" flipH="1">
            <a:off x="3324096" y="2063878"/>
            <a:ext cx="641100" cy="34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25"/>
          <p:cNvPicPr preferRelativeResize="0"/>
          <p:nvPr/>
        </p:nvPicPr>
        <p:blipFill rotWithShape="1">
          <a:blip r:embed="rId5">
            <a:alphaModFix/>
          </a:blip>
          <a:srcRect l="7003" t="19673" r="7686" b="30769"/>
          <a:stretch/>
        </p:blipFill>
        <p:spPr>
          <a:xfrm rot="234908">
            <a:off x="1237481" y="2104331"/>
            <a:ext cx="602977" cy="35025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"/>
          <p:cNvSpPr/>
          <p:nvPr/>
        </p:nvSpPr>
        <p:spPr>
          <a:xfrm>
            <a:off x="360745" y="4046668"/>
            <a:ext cx="8422510" cy="526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5"/>
          <p:cNvSpPr txBox="1">
            <a:spLocks noGrp="1"/>
          </p:cNvSpPr>
          <p:nvPr>
            <p:ph type="body" idx="1"/>
          </p:nvPr>
        </p:nvSpPr>
        <p:spPr>
          <a:xfrm>
            <a:off x="3" y="3948963"/>
            <a:ext cx="9144000" cy="970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Can we persist log before data without an sfence?</a:t>
            </a:r>
            <a:endParaRPr sz="2800" b="1" dirty="0"/>
          </a:p>
        </p:txBody>
      </p:sp>
      <p:sp>
        <p:nvSpPr>
          <p:cNvPr id="325" name="Google Shape;325;p25"/>
          <p:cNvSpPr txBox="1"/>
          <p:nvPr/>
        </p:nvSpPr>
        <p:spPr>
          <a:xfrm>
            <a:off x="4150472" y="1554431"/>
            <a:ext cx="7071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437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core</a:t>
            </a:r>
            <a:endParaRPr sz="2000"/>
          </a:p>
        </p:txBody>
      </p:sp>
      <p:sp>
        <p:nvSpPr>
          <p:cNvPr id="326" name="Google Shape;326;p25"/>
          <p:cNvSpPr txBox="1"/>
          <p:nvPr/>
        </p:nvSpPr>
        <p:spPr>
          <a:xfrm>
            <a:off x="7040978" y="1554418"/>
            <a:ext cx="7071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core</a:t>
            </a:r>
            <a:endParaRPr sz="2000"/>
          </a:p>
        </p:txBody>
      </p:sp>
      <p:sp>
        <p:nvSpPr>
          <p:cNvPr id="327" name="Google Shape;327;p25"/>
          <p:cNvSpPr txBox="1"/>
          <p:nvPr/>
        </p:nvSpPr>
        <p:spPr>
          <a:xfrm>
            <a:off x="2133437" y="2196925"/>
            <a:ext cx="1552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rite</a:t>
            </a: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ombining 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uffer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5967429" y="1878806"/>
            <a:ext cx="1390634" cy="1343025"/>
          </a:xfrm>
          <a:custGeom>
            <a:avLst/>
            <a:gdLst>
              <a:gd name="connsiteX0" fmla="*/ 1390634 w 1390634"/>
              <a:gd name="connsiteY0" fmla="*/ 0 h 1343025"/>
              <a:gd name="connsiteX1" fmla="*/ 1383490 w 1390634"/>
              <a:gd name="connsiteY1" fmla="*/ 335757 h 1343025"/>
              <a:gd name="connsiteX2" fmla="*/ 1369202 w 1390634"/>
              <a:gd name="connsiteY2" fmla="*/ 457200 h 1343025"/>
              <a:gd name="connsiteX3" fmla="*/ 1369202 w 1390634"/>
              <a:gd name="connsiteY3" fmla="*/ 585788 h 1343025"/>
              <a:gd name="connsiteX4" fmla="*/ 1262046 w 1390634"/>
              <a:gd name="connsiteY4" fmla="*/ 585788 h 1343025"/>
              <a:gd name="connsiteX5" fmla="*/ 997727 w 1390634"/>
              <a:gd name="connsiteY5" fmla="*/ 592932 h 1343025"/>
              <a:gd name="connsiteX6" fmla="*/ 726265 w 1390634"/>
              <a:gd name="connsiteY6" fmla="*/ 592932 h 1343025"/>
              <a:gd name="connsiteX7" fmla="*/ 211915 w 1390634"/>
              <a:gd name="connsiteY7" fmla="*/ 592932 h 1343025"/>
              <a:gd name="connsiteX8" fmla="*/ 54752 w 1390634"/>
              <a:gd name="connsiteY8" fmla="*/ 592932 h 1343025"/>
              <a:gd name="connsiteX9" fmla="*/ 19034 w 1390634"/>
              <a:gd name="connsiteY9" fmla="*/ 857250 h 1343025"/>
              <a:gd name="connsiteX10" fmla="*/ 33321 w 1390634"/>
              <a:gd name="connsiteY10" fmla="*/ 1171575 h 1343025"/>
              <a:gd name="connsiteX11" fmla="*/ 397652 w 1390634"/>
              <a:gd name="connsiteY11" fmla="*/ 1235869 h 1343025"/>
              <a:gd name="connsiteX12" fmla="*/ 1062021 w 1390634"/>
              <a:gd name="connsiteY12" fmla="*/ 1235869 h 1343025"/>
              <a:gd name="connsiteX13" fmla="*/ 1347771 w 1390634"/>
              <a:gd name="connsiteY13" fmla="*/ 1235869 h 1343025"/>
              <a:gd name="connsiteX14" fmla="*/ 1362059 w 1390634"/>
              <a:gd name="connsiteY14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90634" h="1343025">
                <a:moveTo>
                  <a:pt x="1390634" y="0"/>
                </a:moveTo>
                <a:cubicBezTo>
                  <a:pt x="1388848" y="129778"/>
                  <a:pt x="1387062" y="259557"/>
                  <a:pt x="1383490" y="335757"/>
                </a:cubicBezTo>
                <a:cubicBezTo>
                  <a:pt x="1379918" y="411957"/>
                  <a:pt x="1371583" y="415528"/>
                  <a:pt x="1369202" y="457200"/>
                </a:cubicBezTo>
                <a:cubicBezTo>
                  <a:pt x="1366821" y="498872"/>
                  <a:pt x="1387061" y="564357"/>
                  <a:pt x="1369202" y="585788"/>
                </a:cubicBezTo>
                <a:cubicBezTo>
                  <a:pt x="1351343" y="607219"/>
                  <a:pt x="1262046" y="585788"/>
                  <a:pt x="1262046" y="585788"/>
                </a:cubicBezTo>
                <a:lnTo>
                  <a:pt x="997727" y="592932"/>
                </a:lnTo>
                <a:cubicBezTo>
                  <a:pt x="908430" y="594123"/>
                  <a:pt x="726265" y="592932"/>
                  <a:pt x="726265" y="592932"/>
                </a:cubicBezTo>
                <a:lnTo>
                  <a:pt x="211915" y="592932"/>
                </a:lnTo>
                <a:cubicBezTo>
                  <a:pt x="99996" y="592932"/>
                  <a:pt x="86899" y="548879"/>
                  <a:pt x="54752" y="592932"/>
                </a:cubicBezTo>
                <a:cubicBezTo>
                  <a:pt x="22605" y="636985"/>
                  <a:pt x="22606" y="760810"/>
                  <a:pt x="19034" y="857250"/>
                </a:cubicBezTo>
                <a:cubicBezTo>
                  <a:pt x="15462" y="953690"/>
                  <a:pt x="-29782" y="1108472"/>
                  <a:pt x="33321" y="1171575"/>
                </a:cubicBezTo>
                <a:cubicBezTo>
                  <a:pt x="96424" y="1234678"/>
                  <a:pt x="226202" y="1225153"/>
                  <a:pt x="397652" y="1235869"/>
                </a:cubicBezTo>
                <a:cubicBezTo>
                  <a:pt x="569102" y="1246585"/>
                  <a:pt x="1062021" y="1235869"/>
                  <a:pt x="1062021" y="1235869"/>
                </a:cubicBezTo>
                <a:cubicBezTo>
                  <a:pt x="1220374" y="1235869"/>
                  <a:pt x="1297765" y="1218010"/>
                  <a:pt x="1347771" y="1235869"/>
                </a:cubicBezTo>
                <a:cubicBezTo>
                  <a:pt x="1397777" y="1253728"/>
                  <a:pt x="1379918" y="1298376"/>
                  <a:pt x="1362059" y="1343025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7503719" y="1630428"/>
            <a:ext cx="769539" cy="1612835"/>
          </a:xfrm>
          <a:custGeom>
            <a:avLst/>
            <a:gdLst>
              <a:gd name="connsiteX0" fmla="*/ 190100 w 769539"/>
              <a:gd name="connsiteY0" fmla="*/ 12635 h 1612835"/>
              <a:gd name="connsiteX1" fmla="*/ 683019 w 769539"/>
              <a:gd name="connsiteY1" fmla="*/ 5491 h 1612835"/>
              <a:gd name="connsiteX2" fmla="*/ 740169 w 769539"/>
              <a:gd name="connsiteY2" fmla="*/ 19778 h 1612835"/>
              <a:gd name="connsiteX3" fmla="*/ 747312 w 769539"/>
              <a:gd name="connsiteY3" fmla="*/ 212660 h 1612835"/>
              <a:gd name="connsiteX4" fmla="*/ 740169 w 769539"/>
              <a:gd name="connsiteY4" fmla="*/ 584135 h 1612835"/>
              <a:gd name="connsiteX5" fmla="*/ 740169 w 769539"/>
              <a:gd name="connsiteY5" fmla="*/ 1434241 h 1612835"/>
              <a:gd name="connsiteX6" fmla="*/ 340119 w 769539"/>
              <a:gd name="connsiteY6" fmla="*/ 1505678 h 1612835"/>
              <a:gd name="connsiteX7" fmla="*/ 40081 w 769539"/>
              <a:gd name="connsiteY7" fmla="*/ 1512822 h 1612835"/>
              <a:gd name="connsiteX8" fmla="*/ 11506 w 769539"/>
              <a:gd name="connsiteY8" fmla="*/ 1612835 h 161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39" h="1612835">
                <a:moveTo>
                  <a:pt x="190100" y="12635"/>
                </a:moveTo>
                <a:lnTo>
                  <a:pt x="683019" y="5491"/>
                </a:lnTo>
                <a:cubicBezTo>
                  <a:pt x="774697" y="6681"/>
                  <a:pt x="729454" y="-14750"/>
                  <a:pt x="740169" y="19778"/>
                </a:cubicBezTo>
                <a:cubicBezTo>
                  <a:pt x="750885" y="54306"/>
                  <a:pt x="747312" y="118601"/>
                  <a:pt x="747312" y="212660"/>
                </a:cubicBezTo>
                <a:cubicBezTo>
                  <a:pt x="747312" y="306719"/>
                  <a:pt x="741359" y="380538"/>
                  <a:pt x="740169" y="584135"/>
                </a:cubicBezTo>
                <a:cubicBezTo>
                  <a:pt x="738979" y="787732"/>
                  <a:pt x="806844" y="1280651"/>
                  <a:pt x="740169" y="1434241"/>
                </a:cubicBezTo>
                <a:cubicBezTo>
                  <a:pt x="673494" y="1587831"/>
                  <a:pt x="456800" y="1492581"/>
                  <a:pt x="340119" y="1505678"/>
                </a:cubicBezTo>
                <a:cubicBezTo>
                  <a:pt x="223438" y="1518775"/>
                  <a:pt x="94850" y="1494963"/>
                  <a:pt x="40081" y="1512822"/>
                </a:cubicBezTo>
                <a:cubicBezTo>
                  <a:pt x="-14688" y="1530681"/>
                  <a:pt x="-1591" y="1571758"/>
                  <a:pt x="11506" y="1612835"/>
                </a:cubicBezTo>
              </a:path>
            </a:pathLst>
          </a:custGeom>
          <a:noFill/>
          <a:ln>
            <a:solidFill>
              <a:srgbClr val="4A86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232;p22"/>
          <p:cNvSpPr txBox="1"/>
          <p:nvPr/>
        </p:nvSpPr>
        <p:spPr>
          <a:xfrm>
            <a:off x="8035399" y="3471182"/>
            <a:ext cx="6597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PM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32;p22"/>
          <p:cNvSpPr txBox="1"/>
          <p:nvPr/>
        </p:nvSpPr>
        <p:spPr>
          <a:xfrm>
            <a:off x="3007680" y="3424414"/>
            <a:ext cx="849069" cy="27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DRAM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230;p22"/>
          <p:cNvSpPr/>
          <p:nvPr/>
        </p:nvSpPr>
        <p:spPr>
          <a:xfrm>
            <a:off x="7687172" y="1455650"/>
            <a:ext cx="605707" cy="17477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" name="Google Shape;220;p22"/>
          <p:cNvSpPr/>
          <p:nvPr/>
        </p:nvSpPr>
        <p:spPr>
          <a:xfrm>
            <a:off x="6577724" y="1780106"/>
            <a:ext cx="740646" cy="20942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" name="Google Shape;268;p23"/>
          <p:cNvSpPr txBox="1"/>
          <p:nvPr/>
        </p:nvSpPr>
        <p:spPr>
          <a:xfrm>
            <a:off x="304821" y="1625777"/>
            <a:ext cx="2156100" cy="22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movnt 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store data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persist data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" name="Google Shape;270;p23"/>
          <p:cNvSpPr txBox="1"/>
          <p:nvPr/>
        </p:nvSpPr>
        <p:spPr>
          <a:xfrm>
            <a:off x="311700" y="2007175"/>
            <a:ext cx="1019100" cy="393600"/>
          </a:xfrm>
          <a:prstGeom prst="rect">
            <a:avLst/>
          </a:prstGeom>
          <a:noFill/>
          <a:ln w="57150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sfence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8 5.55112E-17 L 0.00678 0.00031 C 0.00678 0.00432 0.00678 0.00895 0.00695 0.01327 C 0.00695 0.01883 0.00695 0.02438 0.00712 0.02963 C 0.0073 0.03241 0.00747 0.03519 0.00764 0.03796 L 0.00799 0.05957 C 0.00799 0.06327 0.00816 0.06698 0.00816 0.07037 L 0.00869 0.08796 C 0.00869 0.14815 0.00869 0.20864 0.00886 0.26883 C 0.00886 0.27068 0.00903 0.27222 0.00903 0.27407 C 0.00921 0.28179 0.00921 0.28951 0.00921 0.29722 C 0.00921 0.30586 0.00955 0.31512 0.00903 0.32315 C 0.00886 0.32654 0.00799 0.32438 0.0073 0.32562 L 0.00625 0.3284 C 0.0033 0.32747 0.00053 0.32562 -0.0026 0.32562 C -0.00347 0.32562 -0.00451 0.32747 -0.00538 0.3284 C -0.0059 0.3287 -0.00659 0.32994 -0.00659 0.33056 L -0.00659 0.32994 " pathEditMode="relative" rAng="0" ptsTypes="AAAAAAAAAAAAAAAAAA">
                                      <p:cBhvr>
                                        <p:cTn id="1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1651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2136 0.00278 L 0.02136 0.00308 C 0.02483 0.03395 0.02327 0.0145 0.02222 0.07222 C 0.02205 0.07994 0.02222 0.08796 0.02136 0.09568 C 0.02118 0.09753 0.01979 0.09845 0.0191 0.1 C 0.01736 0.10339 0.01806 0.10494 0.01511 0.10555 C 0.00729 0.10617 -0.00052 0.10648 -0.00833 0.10679 C -0.00955 0.10833 -0.01146 0.11111 -0.01302 0.11111 C -0.01927 0.11111 -0.02222 0.10802 -0.02864 0.10679 C -0.03385 0.10586 -0.03906 0.10586 -0.04427 0.10555 C -0.05104 0.10463 -0.05781 0.1037 -0.06458 0.10278 C -0.06719 0.10216 -0.06979 0.10154 -0.07239 0.10123 C -0.07656 0.10062 -0.08073 0.10031 -0.08489 0.1 C -0.09444 0.10031 -0.10416 0.1 -0.11371 0.10123 C -0.11458 0.10123 -0.11528 0.10339 -0.11614 0.10401 C -0.11753 0.10524 -0.12083 0.10679 -0.12083 0.1071 C -0.12187 0.11358 -0.12257 0.11666 -0.12309 0.12345 C -0.1243 0.13765 -0.12274 0.13055 -0.12552 0.14012 C -0.12569 0.14228 -0.12656 0.14475 -0.12621 0.14722 C -0.12604 0.14876 -0.12448 0.14845 -0.12396 0.15 C -0.12326 0.15154 -0.12344 0.1537 -0.12309 0.15555 C -0.12291 0.15864 -0.121 0.20617 -0.11927 0.21234 C -0.11823 0.21574 -0.11302 0.21512 -0.11302 0.21543 C -0.11215 0.21605 -0.11146 0.21728 -0.11059 0.2179 C -0.10989 0.21852 -0.10903 0.21883 -0.10833 0.21944 C -0.09514 0.22562 -0.09791 0.22253 -0.07621 0.225 C -0.07448 0.22531 -0.07257 0.22562 -0.07083 0.22623 C -0.06875 0.22685 -0.06666 0.22808 -0.06458 0.22901 C -0.06007 0.23117 -0.06007 0.23148 -0.05677 0.23333 C -0.04705 0.23024 -0.05746 0.23333 -0.04271 0.23055 C -0.0408 0.22994 -0.03906 0.22932 -0.03715 0.22901 C -0.03125 0.22839 -0.02517 0.22808 -0.01927 0.22778 C -0.01736 0.22716 -0.01562 0.22685 -0.01371 0.22623 C -0.01267 0.22592 -0.0118 0.225 -0.01059 0.225 C -0.0059 0.225 -0.00052 0.22654 0.00417 0.22778 C 0.00504 0.22901 0.00573 0.23055 0.0066 0.23179 C 0.00729 0.23271 0.00816 0.23333 0.00886 0.23457 C 0.00972 0.23611 0.01042 0.23827 0.01129 0.24012 C 0.01146 0.24166 0.01163 0.2429 0.01198 0.24444 C 0.0125 0.24568 0.01354 0.24691 0.01354 0.24845 C 0.01372 0.25308 0.0132 0.25771 0.01285 0.26234 C 0.01268 0.26296 0.01233 0.26327 0.01198 0.26389 L 0.01198 0.2642 " pathEditMode="relative" rAng="0" ptsTypes="AAAAAAAAAAAAAAAAAAAAAAAAAAAAAAAAAAAAAAAAAAA">
                                      <p:cBhvr>
                                        <p:cTn id="13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3" grpId="0" build="p"/>
      <p:bldP spid="46" grpId="1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6"/>
          <p:cNvPicPr preferRelativeResize="0"/>
          <p:nvPr/>
        </p:nvPicPr>
        <p:blipFill rotWithShape="1">
          <a:blip r:embed="rId3">
            <a:alphaModFix/>
          </a:blip>
          <a:srcRect l="5225" t="8487" r="86064" b="7969"/>
          <a:stretch/>
        </p:blipFill>
        <p:spPr>
          <a:xfrm rot="5400000">
            <a:off x="4162163" y="70837"/>
            <a:ext cx="210899" cy="418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 rotWithShape="1">
          <a:blip r:embed="rId4">
            <a:alphaModFix/>
          </a:blip>
          <a:srcRect l="7245" t="2790" r="71709" b="58120"/>
          <a:stretch/>
        </p:blipFill>
        <p:spPr>
          <a:xfrm rot="10277785">
            <a:off x="1314253" y="2239325"/>
            <a:ext cx="548716" cy="85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1200" y="279516"/>
            <a:ext cx="2787000" cy="2155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6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Analogy</a:t>
            </a:r>
            <a:endParaRPr dirty="0"/>
          </a:p>
        </p:txBody>
      </p:sp>
      <p:pic>
        <p:nvPicPr>
          <p:cNvPr id="336" name="Google Shape;336;p26"/>
          <p:cNvPicPr preferRelativeResize="0"/>
          <p:nvPr/>
        </p:nvPicPr>
        <p:blipFill rotWithShape="1">
          <a:blip r:embed="rId6">
            <a:alphaModFix/>
          </a:blip>
          <a:srcRect l="44162" t="6015"/>
          <a:stretch/>
        </p:blipFill>
        <p:spPr>
          <a:xfrm>
            <a:off x="746000" y="1244275"/>
            <a:ext cx="1797935" cy="13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40" name="Google Shape;340;p26"/>
          <p:cNvPicPr preferRelativeResize="0"/>
          <p:nvPr/>
        </p:nvPicPr>
        <p:blipFill rotWithShape="1">
          <a:blip r:embed="rId4">
            <a:alphaModFix/>
          </a:blip>
          <a:srcRect l="7245" t="2790" r="71709" b="58120"/>
          <a:stretch/>
        </p:blipFill>
        <p:spPr>
          <a:xfrm rot="2789294">
            <a:off x="6018984" y="2853315"/>
            <a:ext cx="548716" cy="85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 rotWithShape="1">
          <a:blip r:embed="rId4">
            <a:alphaModFix/>
          </a:blip>
          <a:srcRect l="7245" t="2790" r="71709" b="58120"/>
          <a:stretch/>
        </p:blipFill>
        <p:spPr>
          <a:xfrm rot="-7958361">
            <a:off x="6614398" y="2526474"/>
            <a:ext cx="548720" cy="85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 rotWithShape="1">
          <a:blip r:embed="rId4">
            <a:alphaModFix/>
          </a:blip>
          <a:srcRect l="7245" t="2790" r="71709" b="58120"/>
          <a:stretch/>
        </p:blipFill>
        <p:spPr>
          <a:xfrm rot="-7757948">
            <a:off x="5691023" y="3394146"/>
            <a:ext cx="548705" cy="85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 rotWithShape="1">
          <a:blip r:embed="rId4">
            <a:alphaModFix/>
          </a:blip>
          <a:srcRect l="7245" t="2790" r="71709" b="58120"/>
          <a:stretch/>
        </p:blipFill>
        <p:spPr>
          <a:xfrm rot="3094410">
            <a:off x="5076032" y="3677389"/>
            <a:ext cx="548712" cy="85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 rotWithShape="1">
          <a:blip r:embed="rId4">
            <a:alphaModFix/>
          </a:blip>
          <a:srcRect l="7245" t="3510" r="71709" b="58120"/>
          <a:stretch/>
        </p:blipFill>
        <p:spPr>
          <a:xfrm rot="-7342995">
            <a:off x="4693852" y="4175816"/>
            <a:ext cx="548701" cy="84037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/>
          <p:nvPr/>
        </p:nvSpPr>
        <p:spPr>
          <a:xfrm>
            <a:off x="6930936" y="2572025"/>
            <a:ext cx="304800" cy="2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26"/>
          <p:cNvPicPr preferRelativeResize="0"/>
          <p:nvPr/>
        </p:nvPicPr>
        <p:blipFill rotWithShape="1">
          <a:blip r:embed="rId4">
            <a:alphaModFix/>
          </a:blip>
          <a:srcRect l="7245" t="2790" r="71709" b="58120"/>
          <a:stretch/>
        </p:blipFill>
        <p:spPr>
          <a:xfrm rot="6421350">
            <a:off x="3464864" y="3934705"/>
            <a:ext cx="548711" cy="85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 rotWithShape="1">
          <a:blip r:embed="rId4">
            <a:alphaModFix/>
          </a:blip>
          <a:srcRect l="7245" t="2790" r="71709" b="58120"/>
          <a:stretch/>
        </p:blipFill>
        <p:spPr>
          <a:xfrm rot="-4326262">
            <a:off x="4042309" y="4292357"/>
            <a:ext cx="548710" cy="85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 rotWithShape="1">
          <a:blip r:embed="rId4">
            <a:alphaModFix/>
          </a:blip>
          <a:srcRect l="7245" t="2790" r="71709" b="58120"/>
          <a:stretch/>
        </p:blipFill>
        <p:spPr>
          <a:xfrm rot="-4125862">
            <a:off x="2832660" y="3915194"/>
            <a:ext cx="548705" cy="85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4">
            <a:alphaModFix/>
          </a:blip>
          <a:srcRect l="7245" t="2790" r="71709" b="58120"/>
          <a:stretch/>
        </p:blipFill>
        <p:spPr>
          <a:xfrm rot="6726577">
            <a:off x="2283552" y="3519083"/>
            <a:ext cx="548711" cy="85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4">
            <a:alphaModFix/>
          </a:blip>
          <a:srcRect l="7245" t="2776" r="71709" b="58119"/>
          <a:stretch/>
        </p:blipFill>
        <p:spPr>
          <a:xfrm rot="-3710853">
            <a:off x="1661385" y="3423656"/>
            <a:ext cx="548715" cy="85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 rotWithShape="1">
          <a:blip r:embed="rId4">
            <a:alphaModFix/>
          </a:blip>
          <a:srcRect l="7245" t="2790" r="71709" b="58120"/>
          <a:stretch/>
        </p:blipFill>
        <p:spPr>
          <a:xfrm rot="-574663">
            <a:off x="1255331" y="2913805"/>
            <a:ext cx="548711" cy="85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4">
            <a:alphaModFix/>
          </a:blip>
          <a:srcRect l="7245" t="2790" r="71709" b="58120"/>
          <a:stretch/>
        </p:blipFill>
        <p:spPr>
          <a:xfrm rot="-8282220">
            <a:off x="7137763" y="2214855"/>
            <a:ext cx="548723" cy="85616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/>
          <p:nvPr/>
        </p:nvSpPr>
        <p:spPr>
          <a:xfrm>
            <a:off x="7305525" y="2269050"/>
            <a:ext cx="630600" cy="21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1155276" y="909210"/>
            <a:ext cx="1151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36582" y="339217"/>
            <a:ext cx="2567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#1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0783">
            <a:off x="6421459" y="2106659"/>
            <a:ext cx="402622" cy="691371"/>
          </a:xfrm>
          <a:prstGeom prst="rect">
            <a:avLst/>
          </a:prstGeom>
        </p:spPr>
      </p:pic>
      <p:sp>
        <p:nvSpPr>
          <p:cNvPr id="36" name="Rectangular Callout 35"/>
          <p:cNvSpPr/>
          <p:nvPr/>
        </p:nvSpPr>
        <p:spPr>
          <a:xfrm rot="20760372">
            <a:off x="6396342" y="1530647"/>
            <a:ext cx="1249476" cy="447377"/>
          </a:xfrm>
          <a:prstGeom prst="wedgeRectCallout">
            <a:avLst>
              <a:gd name="adj1" fmla="val -40944"/>
              <a:gd name="adj2" fmla="val 86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Alice: I am home</a:t>
            </a:r>
          </a:p>
        </p:txBody>
      </p:sp>
      <p:pic>
        <p:nvPicPr>
          <p:cNvPr id="351" name="Google Shape;351;p26"/>
          <p:cNvPicPr preferRelativeResize="0"/>
          <p:nvPr/>
        </p:nvPicPr>
        <p:blipFill rotWithShape="1">
          <a:blip r:embed="rId6">
            <a:alphaModFix/>
          </a:blip>
          <a:srcRect t="23529" r="62162"/>
          <a:stretch/>
        </p:blipFill>
        <p:spPr>
          <a:xfrm>
            <a:off x="5283473" y="3750688"/>
            <a:ext cx="1363804" cy="1208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6989075" y="1679517"/>
            <a:ext cx="1263499" cy="891141"/>
            <a:chOff x="6547778" y="1594884"/>
            <a:chExt cx="1263499" cy="891141"/>
          </a:xfrm>
        </p:grpSpPr>
        <p:pic>
          <p:nvPicPr>
            <p:cNvPr id="355" name="Google Shape;355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47778" y="1977600"/>
              <a:ext cx="1263499" cy="50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6948220" y="1594884"/>
              <a:ext cx="803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Bob</a:t>
              </a:r>
            </a:p>
          </p:txBody>
        </p:sp>
      </p:grpSp>
      <p:sp>
        <p:nvSpPr>
          <p:cNvPr id="33" name="Google Shape;363;p27"/>
          <p:cNvSpPr/>
          <p:nvPr/>
        </p:nvSpPr>
        <p:spPr>
          <a:xfrm>
            <a:off x="1936152" y="3115286"/>
            <a:ext cx="5299584" cy="530364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64;p27"/>
          <p:cNvSpPr txBox="1">
            <a:spLocks noGrp="1"/>
          </p:cNvSpPr>
          <p:nvPr>
            <p:ph type="body" idx="1"/>
          </p:nvPr>
        </p:nvSpPr>
        <p:spPr>
          <a:xfrm>
            <a:off x="0" y="3039007"/>
            <a:ext cx="91440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Total time = Alice’s trip + Bob’s trip</a:t>
            </a:r>
            <a:endParaRPr sz="2800" b="1" dirty="0"/>
          </a:p>
        </p:txBody>
      </p:sp>
      <p:grpSp>
        <p:nvGrpSpPr>
          <p:cNvPr id="40" name="Group 39"/>
          <p:cNvGrpSpPr/>
          <p:nvPr/>
        </p:nvGrpSpPr>
        <p:grpSpPr>
          <a:xfrm>
            <a:off x="4892974" y="1220713"/>
            <a:ext cx="1414598" cy="1363799"/>
            <a:chOff x="4514403" y="1961736"/>
            <a:chExt cx="1414598" cy="1363799"/>
          </a:xfrm>
        </p:grpSpPr>
        <p:pic>
          <p:nvPicPr>
            <p:cNvPr id="41" name="Google Shape;338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8839967">
              <a:off x="4514403" y="1981697"/>
              <a:ext cx="627523" cy="627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339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4565202" y="1961736"/>
              <a:ext cx="1363799" cy="1363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5255922" y="1294688"/>
            <a:ext cx="960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306855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031 L 3.05556E-6 0.00062 C -0.00226 0.00247 -0.00417 0.00525 -0.00608 0.00802 C -0.0066 0.00895 -0.00729 0.01018 -0.00782 0.0108 C -0.00851 0.01142 -0.00955 0.01173 -0.01025 0.01234 C -0.0158 0.01111 -0.01702 0.01142 -0.02136 0.00957 C -0.02309 0.00864 -0.02657 0.00679 -0.02657 0.0071 C -0.03073 0.00802 -0.03507 0.01234 -0.03924 0.0108 C -0.04723 0.00772 -0.03733 0.01142 -0.04775 0.00802 C -0.04896 0.00772 -0.04983 0.0071 -0.05104 0.00679 C -0.054 0.00586 -0.05677 0.00494 -0.05955 0.00401 L -0.0783 0.00525 C -0.11233 0.00741 -0.0941 0.00525 -0.11563 0.00802 L -0.25382 0.00679 C -0.25538 0.00679 -0.25677 0.00463 -0.25816 0.00401 C -0.2592 0.00339 -0.26042 0.00278 -0.26163 0.00247 C -0.2658 0.00185 -0.27014 0.00154 -0.27431 0.00123 C -0.27552 0.00062 -0.27639 0.00031 -0.27761 0.00031 C -0.28473 0.00031 -0.28542 0.00185 -0.29202 0.00401 C -0.29549 0.00494 -0.29879 0.00586 -0.30226 0.00679 C -0.30834 0.00833 -0.30556 0.00802 -0.30973 0.00802 L -0.30973 0.00833 " pathEditMode="relative" rAng="0" ptsTypes="AAAAAAAAAAAAAAAAAAAAAA">
                                      <p:cBhvr>
                                        <p:cTn id="1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6" y="58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0031 L 3.61111E-6 0.00062 C -0.00226 0.00247 -0.00417 0.00525 -0.00608 0.00803 C -0.0066 0.00895 -0.0073 0.01019 -0.00782 0.01081 C -0.00851 0.01142 -0.00955 0.01173 -0.01025 0.01235 C -0.0158 0.01111 -0.01702 0.01142 -0.02136 0.00957 C -0.02309 0.00865 -0.02657 0.00679 -0.02657 0.0071 C -0.03073 0.00803 -0.03507 0.01235 -0.03924 0.01081 C -0.04723 0.00772 -0.03733 0.01142 -0.04775 0.00803 C -0.04896 0.00772 -0.04983 0.0071 -0.05105 0.00679 C -0.054 0.00587 -0.05677 0.00494 -0.05955 0.00402 L -0.0783 0.00525 C -0.11233 0.00741 -0.0941 0.00525 -0.11563 0.00803 L -0.25382 0.00679 C -0.25539 0.00679 -0.25677 0.00463 -0.25816 0.00402 C -0.2592 0.0034 -0.26042 0.00278 -0.26164 0.00247 C -0.2658 0.00185 -0.27014 0.00155 -0.27431 0.00124 C -0.27552 0.00062 -0.27639 0.00031 -0.27761 0.00031 C -0.28473 0.00031 -0.28542 0.00185 -0.29202 0.00402 C -0.29549 0.00494 -0.29879 0.00587 -0.30226 0.00679 C -0.30834 0.00834 -0.30556 0.00803 -0.30973 0.00803 L -0.30973 0.00834 " pathEditMode="relative" rAng="0" ptsTypes="AAAAAAAAAAAAAAAAAAAAAA">
                                      <p:cBhvr>
                                        <p:cTn id="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6" y="58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8889E-6 1.97531E-6 L 6.38889E-6 1.97531E-6 C 0.00035 0.00864 0.00053 0.0179 0.00088 0.02654 C 0.0014 0.03488 0.00192 0.03611 0.00278 0.04352 C 0.00313 0.0463 0.00331 0.04908 0.00383 0.05185 C 0.00435 0.05525 0.00574 0.06204 0.00574 0.06204 C 0.00539 0.06358 0.00539 0.06574 0.00469 0.06698 C 0.00261 0.07068 -0.00364 0.06728 -0.00468 0.06698 C -0.00572 0.06574 -0.00676 0.06482 -0.00763 0.06358 C -0.0085 0.06204 -0.00919 0.05957 -0.01041 0.05864 C -0.01162 0.05741 -0.01944 0.05525 -0.01978 0.05525 C -0.02291 0.05587 -0.02621 0.05556 -0.02933 0.05679 C -0.03211 0.05803 -0.03228 0.06111 -0.03298 0.06512 C -0.03385 0.07068 -0.03419 0.07469 -0.03489 0.08025 C -0.03454 0.08858 -0.03437 0.09722 -0.03402 0.10556 C -0.03385 0.10833 -0.03298 0.11111 -0.03298 0.11389 C -0.03298 0.13333 -0.03176 0.1429 -0.03593 0.15741 C -0.03662 0.16049 -0.03749 0.16327 -0.03871 0.16574 C -0.03906 0.16667 -0.04426 0.17346 -0.04531 0.17438 C -0.04617 0.175 -0.04722 0.175 -0.04808 0.17593 C -0.04912 0.17685 -0.04982 0.1787 -0.05103 0.17932 C -0.05399 0.18056 -0.05728 0.18025 -0.06041 0.18087 C -0.06267 0.18025 -0.06475 0.18025 -0.06701 0.17932 C -0.06857 0.1784 -0.07013 0.17685 -0.07169 0.17593 C -0.07326 0.175 -0.07482 0.17469 -0.07638 0.17438 C -0.08333 0.16605 -0.07465 0.17593 -0.08298 0.16759 C -0.08819 0.16235 -0.0835 0.16543 -0.08871 0.16235 C -0.09513 0.1642 -0.09756 0.16327 -0.10277 0.17253 C -0.10399 0.17469 -0.10399 0.1784 -0.10468 0.18087 C -0.10572 0.18457 -0.1085 0.19105 -0.1085 0.19105 C -0.10885 0.19321 -0.1111 0.20401 -0.11128 0.20772 C -0.1118 0.21667 -0.1118 0.22562 -0.11232 0.23457 C -0.11267 0.24228 -0.11301 0.24506 -0.1151 0.25124 C -0.11597 0.2537 -0.11683 0.25617 -0.11787 0.25803 C -0.11961 0.2608 -0.12135 0.26389 -0.1236 0.26482 L -0.12742 0.26636 C -0.12951 0.26543 -0.13194 0.26512 -0.13402 0.26296 C -0.1361 0.26111 -0.13923 0.25309 -0.14062 0.24969 C -0.14235 0.23982 -0.14027 0.24969 -0.14426 0.23796 C -0.14513 0.2358 -0.14531 0.23303 -0.14617 0.23117 C -0.14722 0.22901 -0.14878 0.22778 -0.14999 0.22624 C -0.15277 0.22685 -0.15607 0.22562 -0.1585 0.22778 C -0.16215 0.23148 -0.16249 0.24043 -0.16319 0.2463 C -0.16319 0.24691 -0.16215 0.26636 -0.16128 0.26975 C -0.16076 0.27222 -0.15937 0.27438 -0.1585 0.27654 C -0.15676 0.28735 -0.15676 0.28982 -0.15381 0.3 C -0.15312 0.30247 -0.14965 0.31019 -0.14912 0.31173 C -0.14878 0.31389 -0.14843 0.31636 -0.14808 0.31852 C -0.14791 0.32006 -0.14704 0.32161 -0.14722 0.32346 C -0.14774 0.33241 -0.14895 0.33796 -0.15381 0.34198 C -0.15555 0.34321 -0.15763 0.3429 -0.15937 0.34352 C -0.16649 0.34784 -0.16232 0.34599 -0.17638 0.34198 C -0.17794 0.34136 -0.18194 0.33827 -0.18298 0.33704 C -0.18402 0.33549 -0.18489 0.33333 -0.18593 0.33179 C -0.18836 0.3284 -0.18871 0.3284 -0.19149 0.32685 C -0.1934 0.32747 -0.19531 0.32747 -0.19722 0.3284 C -0.19965 0.32994 -0.2052 0.34105 -0.20572 0.34198 C -0.20763 0.35278 -0.20503 0.34105 -0.20937 0.35185 C -0.21024 0.35401 -0.21076 0.35648 -0.21128 0.35864 C -0.21162 0.3608 -0.21197 0.36327 -0.21232 0.36543 C -0.21249 0.36698 -0.21301 0.36883 -0.21319 0.37037 C -0.21371 0.37531 -0.21301 0.38087 -0.21423 0.38549 C -0.21475 0.38796 -0.21666 0.3892 -0.21787 0.39043 C -0.221 0.39383 -0.22482 0.39599 -0.22829 0.39722 C -0.2302 0.39784 -0.23211 0.39846 -0.23402 0.39908 C -0.23715 0.39784 -0.24044 0.39815 -0.2434 0.39568 C -0.24461 0.39445 -0.24444 0.39074 -0.24531 0.38889 C -0.24669 0.38549 -0.24965 0.38087 -0.2519 0.3787 C -0.25277 0.37809 -0.25381 0.37778 -0.25468 0.37716 C -0.25728 0.3784 -0.25989 0.3787 -0.26232 0.38056 C -0.26353 0.38148 -0.2644 0.38364 -0.2651 0.38549 C -0.26701 0.39012 -0.26718 0.39352 -0.26787 0.39908 C -0.26753 0.41019 -0.26753 0.4213 -0.26701 0.43241 C -0.26683 0.43426 -0.26631 0.4358 -0.26597 0.43735 C -0.26527 0.44198 -0.26475 0.4463 -0.26423 0.45093 C -0.26353 0.45648 -0.26232 0.46759 -0.26232 0.46759 C -0.26319 0.47778 -0.26232 0.48766 -0.26701 0.49445 C -0.2677 0.49568 -0.26892 0.49537 -0.26978 0.4963 C -0.27083 0.49722 -0.27169 0.49846 -0.27256 0.49969 C -0.27343 0.49938 -0.28281 0.49938 -0.28593 0.4963 C -0.28715 0.49475 -0.28819 0.49259 -0.28958 0.49105 C -0.29044 0.49012 -0.29149 0.49012 -0.29253 0.48951 C -0.30399 0.48056 -0.28958 0.49105 -0.29912 0.48272 C -0.29999 0.4821 -0.30086 0.48179 -0.3019 0.48117 C -0.30468 0.48179 -0.30763 0.48117 -0.31041 0.48272 C -0.31162 0.48364 -0.31215 0.48642 -0.31319 0.48766 C -0.31406 0.4892 -0.3151 0.49012 -0.31597 0.49105 C -0.32274 0.49753 -0.32152 0.49661 -0.32638 0.49969 C -0.32916 0.49784 -0.33037 0.49815 -0.33211 0.4929 C -0.33263 0.49074 -0.33263 0.48827 -0.33298 0.48611 C -0.3335 0.48364 -0.33437 0.48179 -0.33489 0.47932 C -0.33593 0.47469 -0.33576 0.47438 -0.33576 0.47099 L -0.33576 0.47099 " pathEditMode="relative" ptsTypes="AAAAAAAAAAAAAAAAAAAAAAAAAAAAAAAAAAAAAAAAAAAAAAAAAAAAAAAAAAAAAAAAAAAAAAAAAAAAAAAAAAAAAAAAAAAAA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33576 0.4713 L -0.33576 0.47192 C -0.34548 0.46235 -0.34114 0.46575 -0.34965 0.4605 L -0.3526 0.45865 C -0.35347 0.45803 -0.35434 0.4571 -0.35538 0.45679 L -0.36232 0.45525 C -0.36909 0.45556 -0.37586 0.45587 -0.38281 0.45679 C -0.38385 0.45679 -0.38472 0.45865 -0.38576 0.45865 C -0.39097 0.45865 -0.396 0.45741 -0.40121 0.45679 C -0.4033 0.45618 -0.40711 0.45525 -0.4092 0.45309 C -0.41024 0.45216 -0.41111 0.45093 -0.41198 0.44939 C -0.41701 0.43581 -0.41111 0.45309 -0.4151 0.43704 C -0.41545 0.43488 -0.41632 0.43365 -0.41684 0.43149 C -0.42118 0.41575 -0.41701 0.42933 -0.41996 0.41544 C -0.42048 0.41266 -0.42135 0.41081 -0.42187 0.40803 C -0.42257 0.40463 -0.42205 0.39939 -0.42378 0.39754 C -0.42569 0.39476 -0.42743 0.39136 -0.42968 0.39013 L -0.43559 0.38642 C -0.43767 0.38704 -0.44027 0.38673 -0.44236 0.38828 C -0.44566 0.39075 -0.44548 0.39568 -0.44618 0.40062 C -0.44652 0.40309 -0.44878 0.41636 -0.45017 0.41914 C -0.46145 0.43982 -0.45434 0.42346 -0.46093 0.43334 C -0.46198 0.43488 -0.46267 0.43735 -0.46389 0.43889 C -0.46475 0.43982 -0.47014 0.44198 -0.47066 0.4426 C -0.47361 0.44414 -0.47639 0.44661 -0.47951 0.44784 C -0.48541 0.45 -0.48264 0.44846 -0.48732 0.45155 C -0.4927 0.45062 -0.49861 0.4534 -0.50277 0.44599 C -0.50364 0.44445 -0.50416 0.4426 -0.50486 0.44044 C -0.50434 0.42686 -0.50277 0.41266 -0.50486 0.39908 C -0.5059 0.39167 -0.50746 0.39075 -0.51076 0.38642 C -0.51267 0.38426 -0.51649 0.37933 -0.51649 0.37963 C -0.5217 0.37994 -0.52708 0.38025 -0.53211 0.38118 C -0.53385 0.38149 -0.53524 0.38272 -0.53715 0.38272 C -0.54166 0.38272 -0.54618 0.38149 -0.55086 0.38118 C -0.55139 0.37933 -0.55225 0.37747 -0.5526 0.37562 C -0.55312 0.37346 -0.5533 0.37099 -0.55364 0.36852 C -0.55382 0.36667 -0.55434 0.36482 -0.55451 0.36297 C -0.55486 0.34568 -0.55416 0.32809 -0.55555 0.31081 C -0.55573 0.30741 -0.55816 0.30556 -0.55955 0.30371 C -0.56145 0.30093 -0.56319 0.29754 -0.56527 0.2963 C -0.57239 0.29198 -0.56354 0.29723 -0.57222 0.2926 C -0.57326 0.29229 -0.57413 0.29167 -0.575 0.29105 C -0.57777 0.29167 -0.58038 0.29136 -0.58298 0.2926 C -0.58802 0.29568 -0.58784 0.29908 -0.59062 0.30525 C -0.59149 0.3071 -0.5927 0.30895 -0.59375 0.31081 C -0.59392 0.31266 -0.59427 0.31451 -0.59461 0.31605 C -0.59583 0.3213 -0.59861 0.32809 -0.60052 0.33241 C -0.60139 0.33457 -0.6026 0.33581 -0.60347 0.33766 C -0.60416 0.33951 -0.60451 0.34167 -0.60538 0.34352 C -0.60607 0.34476 -0.60746 0.34568 -0.60833 0.34661 C -0.60955 0.34877 -0.61076 0.35062 -0.61232 0.35247 C -0.61354 0.35371 -0.61493 0.35433 -0.61614 0.35587 C -0.61736 0.35741 -0.61788 0.35988 -0.61909 0.36142 C -0.621 0.36389 -0.62951 0.36482 -0.62986 0.36482 C -0.63368 0.3642 -0.63784 0.36575 -0.64149 0.36297 C -0.6427 0.36235 -0.64236 0.35834 -0.64236 0.35587 C -0.64236 0.34507 -0.64201 0.33395 -0.64149 0.32346 C -0.64132 0.32068 -0.64097 0.31852 -0.64045 0.31605 C -0.6401 0.3142 -0.63923 0.31266 -0.63871 0.31081 C -0.63836 0.30834 -0.63802 0.30587 -0.6375 0.30371 C -0.63489 0.28519 -0.63871 0.31358 -0.63559 0.29105 C -0.63593 0.28797 -0.63576 0.28457 -0.63663 0.2821 C -0.6375 0.27902 -0.64097 0.27747 -0.64236 0.27624 C -0.64444 0.27408 -0.64705 0.27037 -0.6493 0.26945 C -0.65121 0.26821 -0.6533 0.26821 -0.6552 0.26729 C -0.65798 0.26667 -0.66093 0.26636 -0.66406 0.26575 L -0.6717 0.26389 C -0.67274 0.26358 -0.67413 0.26389 -0.67482 0.26204 C -0.67586 0.25926 -0.67656 0.25124 -0.67656 0.25155 C -0.67639 0.24167 -0.67621 0.23179 -0.67569 0.22223 C -0.67552 0.21852 -0.67534 0.21513 -0.67482 0.21173 C -0.67395 0.2071 -0.67135 0.20402 -0.66979 0.20062 C -0.6677 0.19599 -0.66788 0.19537 -0.66684 0.18982 C -0.66701 0.18673 -0.66718 0.17346 -0.66892 0.16821 C -0.66996 0.16451 -0.67135 0.16081 -0.67274 0.15772 C -0.67326 0.15556 -0.6743 0.15402 -0.67482 0.15186 C -0.67534 0.1497 -0.67586 0.14723 -0.67656 0.14507 C -0.67968 0.13519 -0.67777 0.14414 -0.67968 0.13395 C -0.68073 0.10865 -0.67673 0.11328 -0.68645 0.10525 C -0.68732 0.10463 -0.68836 0.10402 -0.68941 0.10371 C -0.69149 0.10433 -0.70538 0.10926 -0.70781 0.1105 C -0.7092 0.11142 -0.71059 0.11297 -0.7118 0.1142 C -0.7118 0.11451 -0.71909 0.12315 -0.72066 0.125 C -0.72395 0.12933 -0.72482 0.12963 -0.7283 0.13581 C -0.72934 0.13735 -0.7302 0.14013 -0.73142 0.14136 C -0.73281 0.14291 -0.73628 0.14507 -0.73628 0.14537 L -0.73993 0.14291 " pathEditMode="relative" rAng="0" ptsTypes="AAAAAAAAAAAAAAAAAAAAAA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8" y="-1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 animBg="1"/>
      <p:bldP spid="33" grpId="0" animBg="1"/>
      <p:bldP spid="34" grpId="0" build="p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0783">
            <a:off x="4334216" y="3528156"/>
            <a:ext cx="402622" cy="691371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 rot="20760372">
            <a:off x="4309099" y="2952144"/>
            <a:ext cx="1249476" cy="447377"/>
          </a:xfrm>
          <a:prstGeom prst="wedgeRectCallout">
            <a:avLst>
              <a:gd name="adj1" fmla="val -40944"/>
              <a:gd name="adj2" fmla="val 86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Alice: I am home</a:t>
            </a:r>
          </a:p>
        </p:txBody>
      </p:sp>
      <p:pic>
        <p:nvPicPr>
          <p:cNvPr id="332" name="Google Shape;332;p26"/>
          <p:cNvPicPr preferRelativeResize="0"/>
          <p:nvPr/>
        </p:nvPicPr>
        <p:blipFill rotWithShape="1">
          <a:blip r:embed="rId4">
            <a:alphaModFix/>
          </a:blip>
          <a:srcRect l="5225" t="8487" r="86064" b="7969"/>
          <a:stretch/>
        </p:blipFill>
        <p:spPr>
          <a:xfrm rot="5400000">
            <a:off x="4162163" y="70837"/>
            <a:ext cx="210899" cy="418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10277785">
            <a:off x="1314253" y="2239325"/>
            <a:ext cx="548716" cy="85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200" y="279516"/>
            <a:ext cx="2787000" cy="2155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6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Analogy</a:t>
            </a:r>
            <a:endParaRPr dirty="0"/>
          </a:p>
        </p:txBody>
      </p:sp>
      <p:pic>
        <p:nvPicPr>
          <p:cNvPr id="336" name="Google Shape;336;p26"/>
          <p:cNvPicPr preferRelativeResize="0"/>
          <p:nvPr/>
        </p:nvPicPr>
        <p:blipFill rotWithShape="1">
          <a:blip r:embed="rId7">
            <a:alphaModFix/>
          </a:blip>
          <a:srcRect l="44162" t="6015"/>
          <a:stretch/>
        </p:blipFill>
        <p:spPr>
          <a:xfrm>
            <a:off x="746000" y="1244275"/>
            <a:ext cx="1797935" cy="13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40" name="Google Shape;340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2789294">
            <a:off x="6018984" y="2853315"/>
            <a:ext cx="548716" cy="85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7958361">
            <a:off x="6614398" y="2526474"/>
            <a:ext cx="548720" cy="85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7757948">
            <a:off x="5691023" y="3394146"/>
            <a:ext cx="548705" cy="85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3094410">
            <a:off x="5076032" y="3677389"/>
            <a:ext cx="548712" cy="85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 rotWithShape="1">
          <a:blip r:embed="rId5">
            <a:alphaModFix/>
          </a:blip>
          <a:srcRect l="7245" t="3510" r="71709" b="58120"/>
          <a:stretch/>
        </p:blipFill>
        <p:spPr>
          <a:xfrm rot="-7342995">
            <a:off x="4693852" y="4175816"/>
            <a:ext cx="548701" cy="84037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/>
          <p:nvPr/>
        </p:nvSpPr>
        <p:spPr>
          <a:xfrm>
            <a:off x="6930936" y="2572025"/>
            <a:ext cx="304800" cy="2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6421350">
            <a:off x="3464864" y="3934705"/>
            <a:ext cx="548711" cy="85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4326262">
            <a:off x="4042309" y="4292357"/>
            <a:ext cx="548710" cy="85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4125862">
            <a:off x="2832660" y="3915194"/>
            <a:ext cx="548705" cy="85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6726577">
            <a:off x="2283552" y="3519083"/>
            <a:ext cx="548711" cy="85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5">
            <a:alphaModFix/>
          </a:blip>
          <a:srcRect l="7245" t="2776" r="71709" b="58119"/>
          <a:stretch/>
        </p:blipFill>
        <p:spPr>
          <a:xfrm rot="-3710853">
            <a:off x="1661385" y="3423656"/>
            <a:ext cx="548715" cy="85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574663">
            <a:off x="1255331" y="2913805"/>
            <a:ext cx="548711" cy="85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8282220">
            <a:off x="7137763" y="2214855"/>
            <a:ext cx="548723" cy="85616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/>
          <p:nvPr/>
        </p:nvSpPr>
        <p:spPr>
          <a:xfrm>
            <a:off x="7305525" y="2269050"/>
            <a:ext cx="630600" cy="21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3036582" y="339217"/>
            <a:ext cx="2567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#2</a:t>
            </a:r>
          </a:p>
        </p:txBody>
      </p:sp>
      <p:sp>
        <p:nvSpPr>
          <p:cNvPr id="33" name="Google Shape;363;p27"/>
          <p:cNvSpPr/>
          <p:nvPr/>
        </p:nvSpPr>
        <p:spPr>
          <a:xfrm>
            <a:off x="2739183" y="3232787"/>
            <a:ext cx="3648816" cy="530364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26"/>
          <p:cNvPicPr preferRelativeResize="0"/>
          <p:nvPr/>
        </p:nvPicPr>
        <p:blipFill rotWithShape="1">
          <a:blip r:embed="rId7">
            <a:alphaModFix/>
          </a:blip>
          <a:srcRect t="23529" r="62162"/>
          <a:stretch/>
        </p:blipFill>
        <p:spPr>
          <a:xfrm>
            <a:off x="5283473" y="3750688"/>
            <a:ext cx="1363804" cy="120869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64;p27"/>
          <p:cNvSpPr txBox="1">
            <a:spLocks noGrp="1"/>
          </p:cNvSpPr>
          <p:nvPr>
            <p:ph type="body" idx="1"/>
          </p:nvPr>
        </p:nvSpPr>
        <p:spPr>
          <a:xfrm>
            <a:off x="0" y="3139239"/>
            <a:ext cx="91440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Total time = Bob’s trip</a:t>
            </a:r>
            <a:endParaRPr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55276" y="909210"/>
            <a:ext cx="1151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989075" y="1679517"/>
            <a:ext cx="1263499" cy="891141"/>
            <a:chOff x="6547778" y="1594884"/>
            <a:chExt cx="1263499" cy="891141"/>
          </a:xfrm>
        </p:grpSpPr>
        <p:pic>
          <p:nvPicPr>
            <p:cNvPr id="41" name="Google Shape;355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47778" y="1977600"/>
              <a:ext cx="1263499" cy="50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TextBox 41"/>
            <p:cNvSpPr txBox="1"/>
            <p:nvPr/>
          </p:nvSpPr>
          <p:spPr>
            <a:xfrm>
              <a:off x="6948220" y="1594884"/>
              <a:ext cx="803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Bob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892974" y="1220713"/>
            <a:ext cx="1414598" cy="1363799"/>
            <a:chOff x="4514403" y="1961736"/>
            <a:chExt cx="1414598" cy="1363799"/>
          </a:xfrm>
        </p:grpSpPr>
        <p:pic>
          <p:nvPicPr>
            <p:cNvPr id="47" name="Google Shape;338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8839967">
              <a:off x="4514403" y="1981697"/>
              <a:ext cx="627523" cy="627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339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4565202" y="1961736"/>
              <a:ext cx="1363799" cy="1363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TextBox 48"/>
          <p:cNvSpPr txBox="1"/>
          <p:nvPr/>
        </p:nvSpPr>
        <p:spPr>
          <a:xfrm>
            <a:off x="5255922" y="1294688"/>
            <a:ext cx="960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51701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031 L 3.05556E-6 0.00062 C -0.00226 0.00247 -0.00417 0.00525 -0.00608 0.00802 C -0.0066 0.00895 -0.00729 0.01018 -0.00782 0.0108 C -0.00851 0.01142 -0.00955 0.01173 -0.01025 0.01234 C -0.0158 0.01111 -0.01702 0.01142 -0.02136 0.00957 C -0.02309 0.00864 -0.02657 0.00679 -0.02657 0.0071 C -0.03073 0.00802 -0.03507 0.01234 -0.03924 0.0108 C -0.04723 0.00772 -0.03733 0.01142 -0.04775 0.00802 C -0.04896 0.00772 -0.04983 0.0071 -0.05104 0.00679 C -0.054 0.00586 -0.05677 0.00494 -0.05955 0.00401 L -0.0783 0.00525 C -0.11233 0.00741 -0.0941 0.00525 -0.11563 0.00802 L -0.25382 0.00679 C -0.25538 0.00679 -0.25677 0.00463 -0.25816 0.00401 C -0.2592 0.00339 -0.26042 0.00278 -0.26163 0.00247 C -0.2658 0.00185 -0.27014 0.00154 -0.27431 0.00123 C -0.27552 0.00062 -0.27639 0.00031 -0.27761 0.00031 C -0.28473 0.00031 -0.28542 0.00185 -0.29202 0.00401 C -0.29549 0.00494 -0.29879 0.00586 -0.30226 0.00679 C -0.30834 0.00833 -0.30556 0.00802 -0.30973 0.00802 L -0.30973 0.00833 " pathEditMode="relative" rAng="0" ptsTypes="AAAAAAAAAAAAAAAAAAAA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6" y="5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0031 L 3.61111E-6 0.00062 C -0.00226 0.00247 -0.00417 0.00525 -0.00608 0.00803 C -0.0066 0.00895 -0.0073 0.01019 -0.00782 0.01081 C -0.00851 0.01142 -0.00955 0.01173 -0.01025 0.01235 C -0.0158 0.01111 -0.01702 0.01142 -0.02136 0.00957 C -0.02309 0.00865 -0.02657 0.00679 -0.02657 0.0071 C -0.03073 0.00803 -0.03507 0.01235 -0.03924 0.01081 C -0.04723 0.00772 -0.03733 0.01142 -0.04775 0.00803 C -0.04896 0.00772 -0.04983 0.0071 -0.05105 0.00679 C -0.054 0.00587 -0.05677 0.00494 -0.05955 0.00402 L -0.0783 0.00525 C -0.11233 0.00741 -0.0941 0.00525 -0.11563 0.00803 L -0.25382 0.00679 C -0.25539 0.00679 -0.25677 0.00463 -0.25816 0.00402 C -0.2592 0.0034 -0.26042 0.00278 -0.26164 0.00247 C -0.2658 0.00185 -0.27014 0.00155 -0.27431 0.00124 C -0.27552 0.00062 -0.27639 0.00031 -0.27761 0.00031 C -0.28473 0.00031 -0.28542 0.00185 -0.29202 0.00402 C -0.29549 0.00494 -0.29879 0.00587 -0.30226 0.00679 C -0.30834 0.00834 -0.30556 0.00803 -0.30973 0.00803 L -0.30973 0.00834 " pathEditMode="relative" rAng="0" ptsTypes="AAAAAAAAAAAAAAAAAAAAAA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6" y="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8889E-6 1.97531E-6 L 6.38889E-6 1.97531E-6 C 0.00035 0.00864 0.00053 0.0179 0.00088 0.02654 C 0.0014 0.03488 0.00192 0.03611 0.00278 0.04352 C 0.00313 0.0463 0.00331 0.04908 0.00383 0.05185 C 0.00435 0.05525 0.00574 0.06204 0.00574 0.06204 C 0.00539 0.06358 0.00539 0.06574 0.00469 0.06698 C 0.00261 0.07068 -0.00364 0.06728 -0.00468 0.06698 C -0.00572 0.06574 -0.00676 0.06482 -0.00763 0.06358 C -0.0085 0.06204 -0.00919 0.05957 -0.01041 0.05864 C -0.01162 0.05741 -0.01944 0.05525 -0.01978 0.05525 C -0.02291 0.05587 -0.02621 0.05556 -0.02933 0.05679 C -0.03211 0.05803 -0.03228 0.06111 -0.03298 0.06512 C -0.03385 0.07068 -0.03419 0.07469 -0.03489 0.08025 C -0.03454 0.08858 -0.03437 0.09722 -0.03402 0.10556 C -0.03385 0.10833 -0.03298 0.11111 -0.03298 0.11389 C -0.03298 0.13333 -0.03176 0.1429 -0.03593 0.15741 C -0.03662 0.16049 -0.03749 0.16327 -0.03871 0.16574 C -0.03906 0.16667 -0.04426 0.17346 -0.04531 0.17438 C -0.04617 0.175 -0.04722 0.175 -0.04808 0.17593 C -0.04912 0.17685 -0.04982 0.1787 -0.05103 0.17932 C -0.05399 0.18056 -0.05728 0.18025 -0.06041 0.18087 C -0.06267 0.18025 -0.06475 0.18025 -0.06701 0.17932 C -0.06857 0.1784 -0.07013 0.17685 -0.07169 0.17593 C -0.07326 0.175 -0.07482 0.17469 -0.07638 0.17438 C -0.08333 0.16605 -0.07465 0.17593 -0.08298 0.16759 C -0.08819 0.16235 -0.0835 0.16543 -0.08871 0.16235 C -0.09513 0.1642 -0.09756 0.16327 -0.10277 0.17253 C -0.10399 0.17469 -0.10399 0.1784 -0.10468 0.18087 C -0.10572 0.18457 -0.1085 0.19105 -0.1085 0.19105 C -0.10885 0.19321 -0.1111 0.20401 -0.11128 0.20772 C -0.1118 0.21667 -0.1118 0.22562 -0.11232 0.23457 C -0.11267 0.24228 -0.11301 0.24506 -0.1151 0.25124 C -0.11597 0.2537 -0.11683 0.25617 -0.11787 0.25803 C -0.11961 0.2608 -0.12135 0.26389 -0.1236 0.26482 L -0.12742 0.26636 C -0.12951 0.26543 -0.13194 0.26512 -0.13402 0.26296 C -0.1361 0.26111 -0.13923 0.25309 -0.14062 0.24969 C -0.14235 0.23982 -0.14027 0.24969 -0.14426 0.23796 C -0.14513 0.2358 -0.14531 0.23303 -0.14617 0.23117 C -0.14722 0.22901 -0.14878 0.22778 -0.14999 0.22624 C -0.15277 0.22685 -0.15607 0.22562 -0.1585 0.22778 C -0.16215 0.23148 -0.16249 0.24043 -0.16319 0.2463 C -0.16319 0.24691 -0.16215 0.26636 -0.16128 0.26975 C -0.16076 0.27222 -0.15937 0.27438 -0.1585 0.27654 C -0.15676 0.28735 -0.15676 0.28982 -0.15381 0.3 C -0.15312 0.30247 -0.14965 0.31019 -0.14912 0.31173 C -0.14878 0.31389 -0.14843 0.31636 -0.14808 0.31852 C -0.14791 0.32006 -0.14704 0.32161 -0.14722 0.32346 C -0.14774 0.33241 -0.14895 0.33796 -0.15381 0.34198 C -0.15555 0.34321 -0.15763 0.3429 -0.15937 0.34352 C -0.16649 0.34784 -0.16232 0.34599 -0.17638 0.34198 C -0.17794 0.34136 -0.18194 0.33827 -0.18298 0.33704 C -0.18402 0.33549 -0.18489 0.33333 -0.18593 0.33179 C -0.18836 0.3284 -0.18871 0.3284 -0.19149 0.32685 C -0.1934 0.32747 -0.19531 0.32747 -0.19722 0.3284 C -0.19965 0.32994 -0.2052 0.34105 -0.20572 0.34198 C -0.20763 0.35278 -0.20503 0.34105 -0.20937 0.35185 C -0.21024 0.35401 -0.21076 0.35648 -0.21128 0.35864 C -0.21162 0.3608 -0.21197 0.36327 -0.21232 0.36543 C -0.21249 0.36698 -0.21301 0.36883 -0.21319 0.37037 C -0.21371 0.37531 -0.21301 0.38087 -0.21423 0.38549 C -0.21475 0.38796 -0.21666 0.3892 -0.21787 0.39043 C -0.221 0.39383 -0.22482 0.39599 -0.22829 0.39722 C -0.2302 0.39784 -0.23211 0.39846 -0.23402 0.39908 C -0.23715 0.39784 -0.24044 0.39815 -0.2434 0.39568 C -0.24461 0.39445 -0.24444 0.39074 -0.24531 0.38889 C -0.24669 0.38549 -0.24965 0.38087 -0.2519 0.3787 C -0.25277 0.37809 -0.25381 0.37778 -0.25468 0.37716 C -0.25728 0.3784 -0.25989 0.3787 -0.26232 0.38056 C -0.26353 0.38148 -0.2644 0.38364 -0.2651 0.38549 C -0.26701 0.39012 -0.26718 0.39352 -0.26787 0.39908 C -0.26753 0.41019 -0.26753 0.4213 -0.26701 0.43241 C -0.26683 0.43426 -0.26631 0.4358 -0.26597 0.43735 C -0.26527 0.44198 -0.26475 0.4463 -0.26423 0.45093 C -0.26353 0.45648 -0.26232 0.46759 -0.26232 0.46759 C -0.26319 0.47778 -0.26232 0.48766 -0.26701 0.49445 C -0.2677 0.49568 -0.26892 0.49537 -0.26978 0.4963 C -0.27083 0.49722 -0.27169 0.49846 -0.27256 0.49969 C -0.27343 0.49938 -0.28281 0.49938 -0.28593 0.4963 C -0.28715 0.49475 -0.28819 0.49259 -0.28958 0.49105 C -0.29044 0.49012 -0.29149 0.49012 -0.29253 0.48951 C -0.30399 0.48056 -0.28958 0.49105 -0.29912 0.48272 C -0.29999 0.4821 -0.30086 0.48179 -0.3019 0.48117 C -0.30468 0.48179 -0.30763 0.48117 -0.31041 0.48272 C -0.31162 0.48364 -0.31215 0.48642 -0.31319 0.48766 C -0.31406 0.4892 -0.3151 0.49012 -0.31597 0.49105 C -0.32274 0.49753 -0.32152 0.49661 -0.32638 0.49969 C -0.32916 0.49784 -0.33037 0.49815 -0.33211 0.4929 C -0.33263 0.49074 -0.33263 0.48827 -0.33298 0.48611 C -0.3335 0.48364 -0.33437 0.48179 -0.33489 0.47932 C -0.33593 0.47469 -0.33576 0.47438 -0.33576 0.47099 L -0.33576 0.47099 " pathEditMode="relative" ptsTypes="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576 0.4713 L -0.33576 0.47192 C -0.34548 0.46235 -0.34114 0.46575 -0.34965 0.4605 L -0.3526 0.45865 C -0.35347 0.45803 -0.35434 0.4571 -0.35538 0.45679 L -0.36232 0.45525 C -0.36909 0.45556 -0.37586 0.45587 -0.38281 0.45679 C -0.38385 0.45679 -0.38472 0.45865 -0.38576 0.45865 C -0.39097 0.45865 -0.396 0.45741 -0.40121 0.45679 C -0.4033 0.45618 -0.40711 0.45525 -0.4092 0.45309 C -0.41024 0.45216 -0.41111 0.45093 -0.41198 0.44939 C -0.41701 0.43581 -0.41111 0.45309 -0.4151 0.43704 C -0.41545 0.43488 -0.41632 0.43365 -0.41684 0.43149 C -0.42118 0.41575 -0.41701 0.42933 -0.41996 0.41544 C -0.42048 0.41266 -0.42135 0.41081 -0.42187 0.40803 C -0.42257 0.40463 -0.42205 0.39939 -0.42378 0.39754 C -0.42569 0.39476 -0.42743 0.39136 -0.42968 0.39013 L -0.43559 0.38642 C -0.43767 0.38704 -0.44027 0.38673 -0.44236 0.38828 C -0.44566 0.39075 -0.44548 0.39568 -0.44618 0.40062 C -0.44652 0.40309 -0.44878 0.41636 -0.45017 0.41914 C -0.46145 0.43982 -0.45434 0.42346 -0.46093 0.43334 C -0.46198 0.43488 -0.46267 0.43735 -0.46389 0.43889 C -0.46475 0.43982 -0.47014 0.44198 -0.47066 0.4426 C -0.47361 0.44414 -0.47639 0.44661 -0.47951 0.44784 C -0.48541 0.45 -0.48264 0.44846 -0.48732 0.45155 C -0.4927 0.45062 -0.49861 0.4534 -0.50277 0.44599 C -0.50364 0.44445 -0.50416 0.4426 -0.50486 0.44044 C -0.50434 0.42686 -0.50277 0.41266 -0.50486 0.39908 C -0.5059 0.39167 -0.50746 0.39075 -0.51076 0.38642 C -0.51267 0.38426 -0.51649 0.37933 -0.51649 0.37963 C -0.5217 0.37994 -0.52708 0.38025 -0.53211 0.38118 C -0.53385 0.38149 -0.53524 0.38272 -0.53715 0.38272 C -0.54166 0.38272 -0.54618 0.38149 -0.55086 0.38118 C -0.55139 0.37933 -0.55225 0.37747 -0.5526 0.37562 C -0.55312 0.37346 -0.5533 0.37099 -0.55364 0.36852 C -0.55382 0.36667 -0.55434 0.36482 -0.55451 0.36297 C -0.55486 0.34568 -0.55416 0.32809 -0.55555 0.31081 C -0.55573 0.30741 -0.55816 0.30556 -0.55955 0.30371 C -0.56145 0.30093 -0.56319 0.29754 -0.56527 0.2963 C -0.57239 0.29198 -0.56354 0.29723 -0.57222 0.2926 C -0.57326 0.29229 -0.57413 0.29167 -0.575 0.29105 C -0.57777 0.29167 -0.58038 0.29136 -0.58298 0.2926 C -0.58802 0.29568 -0.58784 0.29908 -0.59062 0.30525 C -0.59149 0.3071 -0.5927 0.30895 -0.59375 0.31081 C -0.59392 0.31266 -0.59427 0.31451 -0.59461 0.31605 C -0.59583 0.3213 -0.59861 0.32809 -0.60052 0.33241 C -0.60139 0.33457 -0.6026 0.33581 -0.60347 0.33766 C -0.60416 0.33951 -0.60451 0.34167 -0.60538 0.34352 C -0.60607 0.34476 -0.60746 0.34568 -0.60833 0.34661 C -0.60955 0.34877 -0.61076 0.35062 -0.61232 0.35247 C -0.61354 0.35371 -0.61493 0.35433 -0.61614 0.35587 C -0.61736 0.35741 -0.61788 0.35988 -0.61909 0.36142 C -0.621 0.36389 -0.62951 0.36482 -0.62986 0.36482 C -0.63368 0.3642 -0.63784 0.36575 -0.64149 0.36297 C -0.6427 0.36235 -0.64236 0.35834 -0.64236 0.35587 C -0.64236 0.34507 -0.64201 0.33395 -0.64149 0.32346 C -0.64132 0.32068 -0.64097 0.31852 -0.64045 0.31605 C -0.6401 0.3142 -0.63923 0.31266 -0.63871 0.31081 C -0.63836 0.30834 -0.63802 0.30587 -0.6375 0.30371 C -0.63489 0.28519 -0.63871 0.31358 -0.63559 0.29105 C -0.63593 0.28797 -0.63576 0.28457 -0.63663 0.2821 C -0.6375 0.27902 -0.64097 0.27747 -0.64236 0.27624 C -0.64444 0.27408 -0.64705 0.27037 -0.6493 0.26945 C -0.65121 0.26821 -0.6533 0.26821 -0.6552 0.26729 C -0.65798 0.26667 -0.66093 0.26636 -0.66406 0.26575 L -0.6717 0.26389 C -0.67274 0.26358 -0.67413 0.26389 -0.67482 0.26204 C -0.67586 0.25926 -0.67656 0.25124 -0.67656 0.25155 C -0.67639 0.24167 -0.67621 0.23179 -0.67569 0.22223 C -0.67552 0.21852 -0.67534 0.21513 -0.67482 0.21173 C -0.67395 0.2071 -0.67135 0.20402 -0.66979 0.20062 C -0.6677 0.19599 -0.66788 0.19537 -0.66684 0.18982 C -0.66701 0.18673 -0.66718 0.17346 -0.66892 0.16821 C -0.66996 0.16451 -0.67135 0.16081 -0.67274 0.15772 C -0.67326 0.15556 -0.6743 0.15402 -0.67482 0.15186 C -0.67534 0.1497 -0.67586 0.14723 -0.67656 0.14507 C -0.67968 0.13519 -0.67777 0.14414 -0.67968 0.13395 C -0.68073 0.10865 -0.67673 0.11328 -0.68645 0.10525 C -0.68732 0.10463 -0.68836 0.10402 -0.68941 0.10371 C -0.69149 0.10433 -0.70538 0.10926 -0.70781 0.1105 C -0.7092 0.11142 -0.71059 0.11297 -0.7118 0.1142 C -0.7118 0.11451 -0.71909 0.12315 -0.72066 0.125 C -0.72395 0.12933 -0.72482 0.12963 -0.7283 0.13581 C -0.72934 0.13735 -0.7302 0.14013 -0.73142 0.14136 C -0.73281 0.14291 -0.73628 0.14507 -0.73628 0.14537 L -0.73993 0.14291 " pathEditMode="relative" rAng="0" ptsTypes="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8" y="-1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3" grpId="0" animBg="1"/>
      <p:bldP spid="34" grpId="0" build="p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0783">
            <a:off x="4334216" y="3597166"/>
            <a:ext cx="402622" cy="691371"/>
          </a:xfrm>
          <a:prstGeom prst="rect">
            <a:avLst/>
          </a:prstGeom>
        </p:spPr>
      </p:pic>
      <p:sp>
        <p:nvSpPr>
          <p:cNvPr id="38" name="Rectangular Callout 37"/>
          <p:cNvSpPr/>
          <p:nvPr/>
        </p:nvSpPr>
        <p:spPr>
          <a:xfrm rot="20760372">
            <a:off x="4291090" y="2874425"/>
            <a:ext cx="1429201" cy="574260"/>
          </a:xfrm>
          <a:prstGeom prst="wedgeRectCallout">
            <a:avLst>
              <a:gd name="adj1" fmla="val -40944"/>
              <a:gd name="adj2" fmla="val 86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Alice: Flat tire! Wait up!</a:t>
            </a:r>
          </a:p>
        </p:txBody>
      </p:sp>
      <p:pic>
        <p:nvPicPr>
          <p:cNvPr id="332" name="Google Shape;332;p26"/>
          <p:cNvPicPr preferRelativeResize="0"/>
          <p:nvPr/>
        </p:nvPicPr>
        <p:blipFill rotWithShape="1">
          <a:blip r:embed="rId4">
            <a:alphaModFix/>
          </a:blip>
          <a:srcRect l="5225" t="8487" r="86064" b="7969"/>
          <a:stretch/>
        </p:blipFill>
        <p:spPr>
          <a:xfrm rot="5400000">
            <a:off x="4162163" y="70837"/>
            <a:ext cx="210899" cy="418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10277785">
            <a:off x="1314253" y="2239325"/>
            <a:ext cx="548716" cy="85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200" y="279516"/>
            <a:ext cx="2787000" cy="2155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6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Analogy</a:t>
            </a:r>
            <a:endParaRPr dirty="0"/>
          </a:p>
        </p:txBody>
      </p:sp>
      <p:pic>
        <p:nvPicPr>
          <p:cNvPr id="336" name="Google Shape;336;p26"/>
          <p:cNvPicPr preferRelativeResize="0"/>
          <p:nvPr/>
        </p:nvPicPr>
        <p:blipFill rotWithShape="1">
          <a:blip r:embed="rId7">
            <a:alphaModFix/>
          </a:blip>
          <a:srcRect l="44162" t="6015"/>
          <a:stretch/>
        </p:blipFill>
        <p:spPr>
          <a:xfrm>
            <a:off x="746000" y="1244275"/>
            <a:ext cx="1797935" cy="13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40" name="Google Shape;340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2789294">
            <a:off x="6018984" y="2853315"/>
            <a:ext cx="548716" cy="85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7958361">
            <a:off x="6614398" y="2526474"/>
            <a:ext cx="548720" cy="85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7757948">
            <a:off x="5691023" y="3394146"/>
            <a:ext cx="548705" cy="85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3094410">
            <a:off x="5076032" y="3677389"/>
            <a:ext cx="548712" cy="85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 rotWithShape="1">
          <a:blip r:embed="rId5">
            <a:alphaModFix/>
          </a:blip>
          <a:srcRect l="7245" t="3510" r="71709" b="58120"/>
          <a:stretch/>
        </p:blipFill>
        <p:spPr>
          <a:xfrm rot="-7342995">
            <a:off x="4693852" y="4175816"/>
            <a:ext cx="548701" cy="84037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/>
          <p:nvPr/>
        </p:nvSpPr>
        <p:spPr>
          <a:xfrm>
            <a:off x="6930936" y="2572025"/>
            <a:ext cx="304800" cy="2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6421350">
            <a:off x="3464864" y="3934705"/>
            <a:ext cx="548711" cy="85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4326262">
            <a:off x="4042309" y="4292357"/>
            <a:ext cx="548710" cy="85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4125862">
            <a:off x="2832660" y="3915194"/>
            <a:ext cx="548705" cy="85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6726577">
            <a:off x="2283552" y="3519083"/>
            <a:ext cx="548711" cy="85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5">
            <a:alphaModFix/>
          </a:blip>
          <a:srcRect l="7245" t="2776" r="71709" b="58119"/>
          <a:stretch/>
        </p:blipFill>
        <p:spPr>
          <a:xfrm rot="-3710853">
            <a:off x="1661385" y="3423656"/>
            <a:ext cx="548715" cy="85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574663">
            <a:off x="1255331" y="2913805"/>
            <a:ext cx="548711" cy="85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5">
            <a:alphaModFix/>
          </a:blip>
          <a:srcRect l="7245" t="2790" r="71709" b="58120"/>
          <a:stretch/>
        </p:blipFill>
        <p:spPr>
          <a:xfrm rot="-8282220">
            <a:off x="7137763" y="2214855"/>
            <a:ext cx="548723" cy="85616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/>
          <p:nvPr/>
        </p:nvSpPr>
        <p:spPr>
          <a:xfrm>
            <a:off x="7305525" y="2269050"/>
            <a:ext cx="630600" cy="21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2619839" y="330509"/>
            <a:ext cx="3916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#2 (cont.)</a:t>
            </a:r>
          </a:p>
        </p:txBody>
      </p:sp>
      <p:pic>
        <p:nvPicPr>
          <p:cNvPr id="351" name="Google Shape;351;p26"/>
          <p:cNvPicPr preferRelativeResize="0"/>
          <p:nvPr/>
        </p:nvPicPr>
        <p:blipFill rotWithShape="1">
          <a:blip r:embed="rId7">
            <a:alphaModFix/>
          </a:blip>
          <a:srcRect t="23529" r="62162"/>
          <a:stretch/>
        </p:blipFill>
        <p:spPr>
          <a:xfrm>
            <a:off x="5283473" y="3750688"/>
            <a:ext cx="1363804" cy="1208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3352757" y="1305788"/>
            <a:ext cx="754795" cy="858506"/>
            <a:chOff x="3352757" y="1305788"/>
            <a:chExt cx="754795" cy="858506"/>
          </a:xfrm>
        </p:grpSpPr>
        <p:sp>
          <p:nvSpPr>
            <p:cNvPr id="35" name="Cloud Callout 34"/>
            <p:cNvSpPr/>
            <p:nvPr/>
          </p:nvSpPr>
          <p:spPr>
            <a:xfrm rot="18333541" flipH="1">
              <a:off x="3300902" y="1357643"/>
              <a:ext cx="858506" cy="754795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2" t="6870" r="10946" b="18837"/>
            <a:stretch/>
          </p:blipFill>
          <p:spPr>
            <a:xfrm>
              <a:off x="3443433" y="1429527"/>
              <a:ext cx="592750" cy="582259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1155276" y="909210"/>
            <a:ext cx="1151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892974" y="1220713"/>
            <a:ext cx="1414598" cy="1363799"/>
            <a:chOff x="4514403" y="1961736"/>
            <a:chExt cx="1414598" cy="1363799"/>
          </a:xfrm>
        </p:grpSpPr>
        <p:pic>
          <p:nvPicPr>
            <p:cNvPr id="48" name="Google Shape;338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8839967">
              <a:off x="4514403" y="1981697"/>
              <a:ext cx="627523" cy="627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339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4565202" y="1961736"/>
              <a:ext cx="1363799" cy="1363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TextBox 49"/>
          <p:cNvSpPr txBox="1"/>
          <p:nvPr/>
        </p:nvSpPr>
        <p:spPr>
          <a:xfrm>
            <a:off x="5255922" y="1294688"/>
            <a:ext cx="960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Alice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989075" y="1679517"/>
            <a:ext cx="1263499" cy="891141"/>
            <a:chOff x="6547778" y="1594884"/>
            <a:chExt cx="1263499" cy="891141"/>
          </a:xfrm>
        </p:grpSpPr>
        <p:pic>
          <p:nvPicPr>
            <p:cNvPr id="54" name="Google Shape;355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47778" y="1977600"/>
              <a:ext cx="1263499" cy="50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TextBox 54"/>
            <p:cNvSpPr txBox="1"/>
            <p:nvPr/>
          </p:nvSpPr>
          <p:spPr>
            <a:xfrm>
              <a:off x="6948220" y="1594884"/>
              <a:ext cx="803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83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33 0.00093 -0.00643 0.00155 -0.00955 0.00309 C -0.01059 0.00371 -0.01129 0.00556 -0.01233 0.00648 C -0.0132 0.00741 -0.01424 0.00772 -0.01528 0.00834 C -0.01771 0.00957 -0.02032 0.01019 -0.02275 0.01173 C -0.02709 0.0142 -0.02466 0.01297 -0.03039 0.01513 C -0.06754 0.01266 -0.04931 0.01327 -0.08507 0.01327 L -0.08507 0.01327 " pathEditMode="relative" ptsTypes="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33 0.00093 -0.00643 0.00155 -0.00955 0.00309 C -0.01059 0.00371 -0.01129 0.00556 -0.01233 0.00648 C -0.0132 0.00741 -0.01424 0.00772 -0.01528 0.00834 C -0.01771 0.00957 -0.02032 0.01019 -0.02275 0.01173 C -0.02709 0.0142 -0.02466 0.01297 -0.03039 0.01513 C -0.06754 0.01266 -0.04931 0.01327 -0.08507 0.01327 L -0.08507 0.01327 " pathEditMode="relative" ptsTypes="AAAAAAAAA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8889E-6 1.97531E-6 L 6.38889E-6 1.97531E-6 C 0.00035 0.00864 0.00053 0.0179 0.00088 0.02654 C 0.0014 0.03488 0.00192 0.03611 0.00278 0.04352 C 0.00313 0.0463 0.00331 0.04908 0.00383 0.05185 C 0.00435 0.05525 0.00574 0.06204 0.00574 0.06204 C 0.00539 0.06358 0.00539 0.06574 0.00469 0.06698 C 0.00261 0.07068 -0.00364 0.06728 -0.00468 0.06698 C -0.00572 0.06574 -0.00676 0.06482 -0.00763 0.06358 C -0.0085 0.06204 -0.00919 0.05957 -0.01041 0.05864 C -0.01162 0.05741 -0.01944 0.05525 -0.01978 0.05525 C -0.02291 0.05587 -0.02621 0.05556 -0.02933 0.05679 C -0.03211 0.05803 -0.03228 0.06111 -0.03298 0.06512 C -0.03385 0.07068 -0.03419 0.07469 -0.03489 0.08025 C -0.03454 0.08858 -0.03437 0.09722 -0.03402 0.10556 C -0.03385 0.10833 -0.03298 0.11111 -0.03298 0.11389 C -0.03298 0.13333 -0.03176 0.1429 -0.03593 0.15741 C -0.03662 0.16049 -0.03749 0.16327 -0.03871 0.16574 C -0.03906 0.16667 -0.04426 0.17346 -0.04531 0.17438 C -0.04617 0.175 -0.04722 0.175 -0.04808 0.17593 C -0.04912 0.17685 -0.04982 0.1787 -0.05103 0.17932 C -0.05399 0.18056 -0.05728 0.18025 -0.06041 0.18087 C -0.06267 0.18025 -0.06475 0.18025 -0.06701 0.17932 C -0.06857 0.1784 -0.07013 0.17685 -0.07169 0.17593 C -0.07326 0.175 -0.07482 0.17469 -0.07638 0.17438 C -0.08333 0.16605 -0.07465 0.17593 -0.08298 0.16759 C -0.08819 0.16235 -0.0835 0.16543 -0.08871 0.16235 C -0.09513 0.1642 -0.09756 0.16327 -0.10277 0.17253 C -0.10399 0.17469 -0.10399 0.1784 -0.10468 0.18087 C -0.10572 0.18457 -0.1085 0.19105 -0.1085 0.19105 C -0.10885 0.19321 -0.1111 0.20401 -0.11128 0.20772 C -0.1118 0.21667 -0.1118 0.22562 -0.11232 0.23457 C -0.11267 0.24228 -0.11301 0.24506 -0.1151 0.25124 C -0.11597 0.2537 -0.11683 0.25617 -0.11787 0.25803 C -0.11961 0.2608 -0.12135 0.26389 -0.1236 0.26482 L -0.12742 0.26636 C -0.12951 0.26543 -0.13194 0.26512 -0.13402 0.26296 C -0.1361 0.26111 -0.13923 0.25309 -0.14062 0.24969 C -0.14235 0.23982 -0.14027 0.24969 -0.14426 0.23796 C -0.14513 0.2358 -0.14531 0.23303 -0.14617 0.23117 C -0.14722 0.22901 -0.14878 0.22778 -0.14999 0.22624 C -0.15277 0.22685 -0.15607 0.22562 -0.1585 0.22778 C -0.16215 0.23148 -0.16249 0.24043 -0.16319 0.2463 C -0.16319 0.24691 -0.16215 0.26636 -0.16128 0.26975 C -0.16076 0.27222 -0.15937 0.27438 -0.1585 0.27654 C -0.15676 0.28735 -0.15676 0.28982 -0.15381 0.3 C -0.15312 0.30247 -0.14965 0.31019 -0.14912 0.31173 C -0.14878 0.31389 -0.14843 0.31636 -0.14808 0.31852 C -0.14791 0.32006 -0.14704 0.32161 -0.14722 0.32346 C -0.14774 0.33241 -0.14895 0.33796 -0.15381 0.34198 C -0.15555 0.34321 -0.15763 0.3429 -0.15937 0.34352 C -0.16649 0.34784 -0.16232 0.34599 -0.17638 0.34198 C -0.17794 0.34136 -0.18194 0.33827 -0.18298 0.33704 C -0.18402 0.33549 -0.18489 0.33333 -0.18593 0.33179 C -0.18836 0.3284 -0.18871 0.3284 -0.19149 0.32685 C -0.1934 0.32747 -0.19531 0.32747 -0.19722 0.3284 C -0.19965 0.32994 -0.2052 0.34105 -0.20572 0.34198 C -0.20763 0.35278 -0.20503 0.34105 -0.20937 0.35185 C -0.21024 0.35401 -0.21076 0.35648 -0.21128 0.35864 C -0.21162 0.3608 -0.21197 0.36327 -0.21232 0.36543 C -0.21249 0.36698 -0.21301 0.36883 -0.21319 0.37037 C -0.21371 0.37531 -0.21301 0.38087 -0.21423 0.38549 C -0.21475 0.38796 -0.21666 0.3892 -0.21787 0.39043 C -0.221 0.39383 -0.22482 0.39599 -0.22829 0.39722 C -0.2302 0.39784 -0.23211 0.39846 -0.23402 0.39908 C -0.23715 0.39784 -0.24044 0.39815 -0.2434 0.39568 C -0.24461 0.39445 -0.24444 0.39074 -0.24531 0.38889 C -0.24669 0.38549 -0.24965 0.38087 -0.2519 0.3787 C -0.25277 0.37809 -0.25381 0.37778 -0.25468 0.37716 C -0.25728 0.3784 -0.25989 0.3787 -0.26232 0.38056 C -0.26353 0.38148 -0.2644 0.38364 -0.2651 0.38549 C -0.26701 0.39012 -0.26718 0.39352 -0.26787 0.39908 C -0.26753 0.41019 -0.26753 0.4213 -0.26701 0.43241 C -0.26683 0.43426 -0.26631 0.4358 -0.26597 0.43735 C -0.26527 0.44198 -0.26475 0.4463 -0.26423 0.45093 C -0.26353 0.45648 -0.26232 0.46759 -0.26232 0.46759 C -0.26319 0.47778 -0.26232 0.48766 -0.26701 0.49445 C -0.2677 0.49568 -0.26892 0.49537 -0.26978 0.4963 C -0.27083 0.49722 -0.27169 0.49846 -0.27256 0.49969 C -0.27343 0.49938 -0.28281 0.49938 -0.28593 0.4963 C -0.28715 0.49475 -0.28819 0.49259 -0.28958 0.49105 C -0.29044 0.49012 -0.29149 0.49012 -0.29253 0.48951 C -0.30399 0.48056 -0.28958 0.49105 -0.29912 0.48272 C -0.29999 0.4821 -0.30086 0.48179 -0.3019 0.48117 C -0.30468 0.48179 -0.30763 0.48117 -0.31041 0.48272 C -0.31162 0.48364 -0.31215 0.48642 -0.31319 0.48766 C -0.31406 0.4892 -0.3151 0.49012 -0.31597 0.49105 C -0.32274 0.49753 -0.32152 0.49661 -0.32638 0.49969 C -0.32916 0.49784 -0.33037 0.49815 -0.33211 0.4929 C -0.33263 0.49074 -0.33263 0.48827 -0.33298 0.48611 C -0.3335 0.48364 -0.33437 0.48179 -0.33489 0.47932 C -0.33593 0.47469 -0.33576 0.47438 -0.33576 0.47099 L -0.33576 0.47099 " pathEditMode="relative" ptsTypes="AAAAAAAAAAAAAAAAAAAAAAAAAAAAAAAAAAAAAAAAAAAAAAAAAAAAAAAAAAAAAAAAAAAAAAAAAAAAAAAAAAAAAAAAAAAAA">
                                      <p:cBhvr>
                                        <p:cTn id="1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FB2B3C5E-AEFE-430D-BD87-CA9DF71A44E9}"/>
              </a:ext>
            </a:extLst>
          </p:cNvPr>
          <p:cNvSpPr/>
          <p:nvPr/>
        </p:nvSpPr>
        <p:spPr>
          <a:xfrm>
            <a:off x="5947128" y="3693724"/>
            <a:ext cx="28191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4A113F8-4BE4-4244-8D04-A59D53BE327A}"/>
              </a:ext>
            </a:extLst>
          </p:cNvPr>
          <p:cNvCxnSpPr>
            <a:cxnSpLocks/>
          </p:cNvCxnSpPr>
          <p:nvPr/>
        </p:nvCxnSpPr>
        <p:spPr>
          <a:xfrm>
            <a:off x="5444455" y="1667826"/>
            <a:ext cx="0" cy="2782538"/>
          </a:xfrm>
          <a:prstGeom prst="line">
            <a:avLst/>
          </a:prstGeom>
          <a:ln w="31750">
            <a:solidFill>
              <a:srgbClr val="1255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Google Shape;464;p31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Analogy Summary</a:t>
            </a:r>
            <a:endParaRPr dirty="0"/>
          </a:p>
        </p:txBody>
      </p:sp>
      <p:sp>
        <p:nvSpPr>
          <p:cNvPr id="466" name="Google Shape;466;p31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7180A7E-3A64-4A23-96D3-CF18E5890A0E}"/>
              </a:ext>
            </a:extLst>
          </p:cNvPr>
          <p:cNvSpPr/>
          <p:nvPr/>
        </p:nvSpPr>
        <p:spPr>
          <a:xfrm>
            <a:off x="2346685" y="965334"/>
            <a:ext cx="26752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#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E6BEBE3-B09C-401A-B41D-EA163DC5571F}"/>
              </a:ext>
            </a:extLst>
          </p:cNvPr>
          <p:cNvSpPr/>
          <p:nvPr/>
        </p:nvSpPr>
        <p:spPr>
          <a:xfrm>
            <a:off x="5917039" y="967517"/>
            <a:ext cx="26752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#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287D786-04EE-40D2-9442-0D4CD0524CB0}"/>
              </a:ext>
            </a:extLst>
          </p:cNvPr>
          <p:cNvSpPr/>
          <p:nvPr/>
        </p:nvSpPr>
        <p:spPr>
          <a:xfrm>
            <a:off x="357519" y="1826919"/>
            <a:ext cx="13270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B9249B6-93DD-4A21-BFD0-506DFEC7AF77}"/>
              </a:ext>
            </a:extLst>
          </p:cNvPr>
          <p:cNvSpPr/>
          <p:nvPr/>
        </p:nvSpPr>
        <p:spPr>
          <a:xfrm>
            <a:off x="357519" y="2682864"/>
            <a:ext cx="11284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Speed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A4BCF06-2974-4DA8-B746-2E21828E2697}"/>
              </a:ext>
            </a:extLst>
          </p:cNvPr>
          <p:cNvSpPr/>
          <p:nvPr/>
        </p:nvSpPr>
        <p:spPr>
          <a:xfrm>
            <a:off x="358823" y="3662192"/>
            <a:ext cx="1877437" cy="693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40000"/>
              </a:lnSpc>
              <a:spcAft>
                <a:spcPts val="1600"/>
              </a:spcAft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Persistency</a:t>
            </a:r>
          </a:p>
          <a:p>
            <a:pPr lvl="0">
              <a:lnSpc>
                <a:spcPct val="4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F3AB4E7-E117-426A-B408-DAD5B5A30E0C}"/>
              </a:ext>
            </a:extLst>
          </p:cNvPr>
          <p:cNvSpPr/>
          <p:nvPr/>
        </p:nvSpPr>
        <p:spPr>
          <a:xfrm>
            <a:off x="2633644" y="1826919"/>
            <a:ext cx="2101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Serialize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0A1E175E-DB48-4DFC-B40B-08B3E21225F5}"/>
              </a:ext>
            </a:extLst>
          </p:cNvPr>
          <p:cNvSpPr/>
          <p:nvPr/>
        </p:nvSpPr>
        <p:spPr>
          <a:xfrm>
            <a:off x="6145245" y="1826919"/>
            <a:ext cx="2218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sz="2800" b="1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Simultaneous</a:t>
            </a:r>
            <a:endParaRPr lang="en-US" sz="28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5A21F06-D24B-40FB-957B-8D45E747354C}"/>
              </a:ext>
            </a:extLst>
          </p:cNvPr>
          <p:cNvSpPr/>
          <p:nvPr/>
        </p:nvSpPr>
        <p:spPr>
          <a:xfrm>
            <a:off x="6805100" y="2733144"/>
            <a:ext cx="11032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ED6B37A4-78FD-4FB4-A893-58D0795F578E}"/>
              </a:ext>
            </a:extLst>
          </p:cNvPr>
          <p:cNvSpPr/>
          <p:nvPr/>
        </p:nvSpPr>
        <p:spPr>
          <a:xfrm>
            <a:off x="3138424" y="2733144"/>
            <a:ext cx="1091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0FD36BA-93C2-4095-AA6F-8E6331D7E5C7}"/>
              </a:ext>
            </a:extLst>
          </p:cNvPr>
          <p:cNvSpPr/>
          <p:nvPr/>
        </p:nvSpPr>
        <p:spPr>
          <a:xfrm>
            <a:off x="2299904" y="3693724"/>
            <a:ext cx="2819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x86</a:t>
            </a:r>
          </a:p>
        </p:txBody>
      </p:sp>
    </p:spTree>
    <p:extLst>
      <p:ext uri="{BB962C8B-B14F-4D97-AF65-F5344CB8AC3E}">
        <p14:creationId xmlns:p14="http://schemas.microsoft.com/office/powerpoint/2010/main" val="296650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36" grpId="0"/>
      <p:bldP spid="41" grpId="0"/>
      <p:bldP spid="42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82" y="3155633"/>
            <a:ext cx="1783080" cy="86606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0" y="3155633"/>
            <a:ext cx="1783080" cy="866068"/>
          </a:xfrm>
          <a:prstGeom prst="rect">
            <a:avLst/>
          </a:prstGeom>
        </p:spPr>
      </p:pic>
      <p:sp>
        <p:nvSpPr>
          <p:cNvPr id="292" name="Google Shape;292;p25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Ordering Between Paths (Revisit)</a:t>
            </a:r>
            <a:endParaRPr dirty="0"/>
          </a:p>
        </p:txBody>
      </p:sp>
      <p:sp>
        <p:nvSpPr>
          <p:cNvPr id="293" name="Google Shape;293;p25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294" name="Google Shape;294;p25"/>
          <p:cNvCxnSpPr/>
          <p:nvPr/>
        </p:nvCxnSpPr>
        <p:spPr>
          <a:xfrm rot="10800000">
            <a:off x="5964167" y="2780430"/>
            <a:ext cx="1500" cy="379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25"/>
          <p:cNvSpPr/>
          <p:nvPr/>
        </p:nvSpPr>
        <p:spPr>
          <a:xfrm>
            <a:off x="3992016" y="2022052"/>
            <a:ext cx="1079700" cy="311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4258755" y="1488000"/>
            <a:ext cx="546000" cy="3933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7123724" y="1488000"/>
            <a:ext cx="546000" cy="3933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6856985" y="2022052"/>
            <a:ext cx="1079700" cy="311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25"/>
          <p:cNvCxnSpPr>
            <a:stCxn id="297" idx="0"/>
            <a:endCxn id="297" idx="0"/>
          </p:cNvCxnSpPr>
          <p:nvPr/>
        </p:nvCxnSpPr>
        <p:spPr>
          <a:xfrm>
            <a:off x="4531866" y="202205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5"/>
          <p:cNvCxnSpPr>
            <a:stCxn id="298" idx="4"/>
            <a:endCxn id="297" idx="0"/>
          </p:cNvCxnSpPr>
          <p:nvPr/>
        </p:nvCxnSpPr>
        <p:spPr>
          <a:xfrm>
            <a:off x="4531755" y="1881300"/>
            <a:ext cx="0" cy="14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25"/>
          <p:cNvCxnSpPr>
            <a:stCxn id="299" idx="4"/>
            <a:endCxn id="300" idx="0"/>
          </p:cNvCxnSpPr>
          <p:nvPr/>
        </p:nvCxnSpPr>
        <p:spPr>
          <a:xfrm>
            <a:off x="7396724" y="1881300"/>
            <a:ext cx="0" cy="140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25"/>
          <p:cNvCxnSpPr/>
          <p:nvPr/>
        </p:nvCxnSpPr>
        <p:spPr>
          <a:xfrm>
            <a:off x="4531763" y="2334206"/>
            <a:ext cx="600" cy="20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25"/>
          <p:cNvCxnSpPr/>
          <p:nvPr/>
        </p:nvCxnSpPr>
        <p:spPr>
          <a:xfrm>
            <a:off x="7396732" y="2334206"/>
            <a:ext cx="900" cy="22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25"/>
          <p:cNvSpPr/>
          <p:nvPr/>
        </p:nvSpPr>
        <p:spPr>
          <a:xfrm>
            <a:off x="3992035" y="2526649"/>
            <a:ext cx="3944400" cy="351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L2$+LLC</a:t>
            </a:r>
            <a:endParaRPr sz="2000"/>
          </a:p>
        </p:txBody>
      </p:sp>
      <p:cxnSp>
        <p:nvCxnSpPr>
          <p:cNvPr id="307" name="Google Shape;307;p25"/>
          <p:cNvCxnSpPr/>
          <p:nvPr/>
        </p:nvCxnSpPr>
        <p:spPr>
          <a:xfrm>
            <a:off x="3465234" y="3153428"/>
            <a:ext cx="4989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25"/>
          <p:cNvCxnSpPr/>
          <p:nvPr/>
        </p:nvCxnSpPr>
        <p:spPr>
          <a:xfrm flipH="1">
            <a:off x="4531762" y="3159086"/>
            <a:ext cx="900" cy="117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25"/>
          <p:cNvCxnSpPr/>
          <p:nvPr/>
        </p:nvCxnSpPr>
        <p:spPr>
          <a:xfrm rot="10800000">
            <a:off x="7399275" y="3159087"/>
            <a:ext cx="0" cy="117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5"/>
          <p:cNvCxnSpPr>
            <a:endCxn id="313" idx="3"/>
          </p:cNvCxnSpPr>
          <p:nvPr/>
        </p:nvCxnSpPr>
        <p:spPr>
          <a:xfrm>
            <a:off x="7669754" y="1684625"/>
            <a:ext cx="607800" cy="2292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5"/>
          <p:cNvCxnSpPr/>
          <p:nvPr/>
        </p:nvCxnSpPr>
        <p:spPr>
          <a:xfrm rot="10800000">
            <a:off x="8276492" y="2452035"/>
            <a:ext cx="2100" cy="69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25"/>
          <p:cNvSpPr/>
          <p:nvPr/>
        </p:nvSpPr>
        <p:spPr>
          <a:xfrm rot="-5400000">
            <a:off x="7957004" y="2061875"/>
            <a:ext cx="641100" cy="34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" name="Google Shape;315;p25"/>
          <p:cNvCxnSpPr>
            <a:stCxn id="298" idx="2"/>
            <a:endCxn id="316" idx="1"/>
          </p:cNvCxnSpPr>
          <p:nvPr/>
        </p:nvCxnSpPr>
        <p:spPr>
          <a:xfrm flipH="1">
            <a:off x="3644655" y="1684650"/>
            <a:ext cx="614100" cy="2313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5"/>
          <p:cNvCxnSpPr/>
          <p:nvPr/>
        </p:nvCxnSpPr>
        <p:spPr>
          <a:xfrm rot="10800000" flipH="1">
            <a:off x="3649858" y="2458940"/>
            <a:ext cx="2100" cy="69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25"/>
          <p:cNvSpPr/>
          <p:nvPr/>
        </p:nvSpPr>
        <p:spPr>
          <a:xfrm rot="-5400000" flipH="1">
            <a:off x="3324096" y="2063878"/>
            <a:ext cx="641100" cy="34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4150472" y="1554431"/>
            <a:ext cx="7071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437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core</a:t>
            </a:r>
            <a:endParaRPr sz="2000"/>
          </a:p>
        </p:txBody>
      </p:sp>
      <p:sp>
        <p:nvSpPr>
          <p:cNvPr id="326" name="Google Shape;326;p25"/>
          <p:cNvSpPr txBox="1"/>
          <p:nvPr/>
        </p:nvSpPr>
        <p:spPr>
          <a:xfrm>
            <a:off x="7040978" y="1554418"/>
            <a:ext cx="7071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core</a:t>
            </a:r>
            <a:endParaRPr sz="2000"/>
          </a:p>
        </p:txBody>
      </p:sp>
      <p:sp>
        <p:nvSpPr>
          <p:cNvPr id="327" name="Google Shape;327;p25"/>
          <p:cNvSpPr txBox="1"/>
          <p:nvPr/>
        </p:nvSpPr>
        <p:spPr>
          <a:xfrm>
            <a:off x="2133437" y="2196925"/>
            <a:ext cx="1552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rite</a:t>
            </a: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ombining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uffer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5967429" y="1878806"/>
            <a:ext cx="1390634" cy="1343025"/>
          </a:xfrm>
          <a:custGeom>
            <a:avLst/>
            <a:gdLst>
              <a:gd name="connsiteX0" fmla="*/ 1390634 w 1390634"/>
              <a:gd name="connsiteY0" fmla="*/ 0 h 1343025"/>
              <a:gd name="connsiteX1" fmla="*/ 1383490 w 1390634"/>
              <a:gd name="connsiteY1" fmla="*/ 335757 h 1343025"/>
              <a:gd name="connsiteX2" fmla="*/ 1369202 w 1390634"/>
              <a:gd name="connsiteY2" fmla="*/ 457200 h 1343025"/>
              <a:gd name="connsiteX3" fmla="*/ 1369202 w 1390634"/>
              <a:gd name="connsiteY3" fmla="*/ 585788 h 1343025"/>
              <a:gd name="connsiteX4" fmla="*/ 1262046 w 1390634"/>
              <a:gd name="connsiteY4" fmla="*/ 585788 h 1343025"/>
              <a:gd name="connsiteX5" fmla="*/ 997727 w 1390634"/>
              <a:gd name="connsiteY5" fmla="*/ 592932 h 1343025"/>
              <a:gd name="connsiteX6" fmla="*/ 726265 w 1390634"/>
              <a:gd name="connsiteY6" fmla="*/ 592932 h 1343025"/>
              <a:gd name="connsiteX7" fmla="*/ 211915 w 1390634"/>
              <a:gd name="connsiteY7" fmla="*/ 592932 h 1343025"/>
              <a:gd name="connsiteX8" fmla="*/ 54752 w 1390634"/>
              <a:gd name="connsiteY8" fmla="*/ 592932 h 1343025"/>
              <a:gd name="connsiteX9" fmla="*/ 19034 w 1390634"/>
              <a:gd name="connsiteY9" fmla="*/ 857250 h 1343025"/>
              <a:gd name="connsiteX10" fmla="*/ 33321 w 1390634"/>
              <a:gd name="connsiteY10" fmla="*/ 1171575 h 1343025"/>
              <a:gd name="connsiteX11" fmla="*/ 397652 w 1390634"/>
              <a:gd name="connsiteY11" fmla="*/ 1235869 h 1343025"/>
              <a:gd name="connsiteX12" fmla="*/ 1062021 w 1390634"/>
              <a:gd name="connsiteY12" fmla="*/ 1235869 h 1343025"/>
              <a:gd name="connsiteX13" fmla="*/ 1347771 w 1390634"/>
              <a:gd name="connsiteY13" fmla="*/ 1235869 h 1343025"/>
              <a:gd name="connsiteX14" fmla="*/ 1362059 w 1390634"/>
              <a:gd name="connsiteY14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90634" h="1343025">
                <a:moveTo>
                  <a:pt x="1390634" y="0"/>
                </a:moveTo>
                <a:cubicBezTo>
                  <a:pt x="1388848" y="129778"/>
                  <a:pt x="1387062" y="259557"/>
                  <a:pt x="1383490" y="335757"/>
                </a:cubicBezTo>
                <a:cubicBezTo>
                  <a:pt x="1379918" y="411957"/>
                  <a:pt x="1371583" y="415528"/>
                  <a:pt x="1369202" y="457200"/>
                </a:cubicBezTo>
                <a:cubicBezTo>
                  <a:pt x="1366821" y="498872"/>
                  <a:pt x="1387061" y="564357"/>
                  <a:pt x="1369202" y="585788"/>
                </a:cubicBezTo>
                <a:cubicBezTo>
                  <a:pt x="1351343" y="607219"/>
                  <a:pt x="1262046" y="585788"/>
                  <a:pt x="1262046" y="585788"/>
                </a:cubicBezTo>
                <a:lnTo>
                  <a:pt x="997727" y="592932"/>
                </a:lnTo>
                <a:cubicBezTo>
                  <a:pt x="908430" y="594123"/>
                  <a:pt x="726265" y="592932"/>
                  <a:pt x="726265" y="592932"/>
                </a:cubicBezTo>
                <a:lnTo>
                  <a:pt x="211915" y="592932"/>
                </a:lnTo>
                <a:cubicBezTo>
                  <a:pt x="99996" y="592932"/>
                  <a:pt x="86899" y="548879"/>
                  <a:pt x="54752" y="592932"/>
                </a:cubicBezTo>
                <a:cubicBezTo>
                  <a:pt x="22605" y="636985"/>
                  <a:pt x="22606" y="760810"/>
                  <a:pt x="19034" y="857250"/>
                </a:cubicBezTo>
                <a:cubicBezTo>
                  <a:pt x="15462" y="953690"/>
                  <a:pt x="-29782" y="1108472"/>
                  <a:pt x="33321" y="1171575"/>
                </a:cubicBezTo>
                <a:cubicBezTo>
                  <a:pt x="96424" y="1234678"/>
                  <a:pt x="226202" y="1225153"/>
                  <a:pt x="397652" y="1235869"/>
                </a:cubicBezTo>
                <a:cubicBezTo>
                  <a:pt x="569102" y="1246585"/>
                  <a:pt x="1062021" y="1235869"/>
                  <a:pt x="1062021" y="1235869"/>
                </a:cubicBezTo>
                <a:cubicBezTo>
                  <a:pt x="1220374" y="1235869"/>
                  <a:pt x="1297765" y="1218010"/>
                  <a:pt x="1347771" y="1235869"/>
                </a:cubicBezTo>
                <a:cubicBezTo>
                  <a:pt x="1397777" y="1253728"/>
                  <a:pt x="1379918" y="1298376"/>
                  <a:pt x="1362059" y="1343025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7503719" y="1630428"/>
            <a:ext cx="769539" cy="1612835"/>
          </a:xfrm>
          <a:custGeom>
            <a:avLst/>
            <a:gdLst>
              <a:gd name="connsiteX0" fmla="*/ 190100 w 769539"/>
              <a:gd name="connsiteY0" fmla="*/ 12635 h 1612835"/>
              <a:gd name="connsiteX1" fmla="*/ 683019 w 769539"/>
              <a:gd name="connsiteY1" fmla="*/ 5491 h 1612835"/>
              <a:gd name="connsiteX2" fmla="*/ 740169 w 769539"/>
              <a:gd name="connsiteY2" fmla="*/ 19778 h 1612835"/>
              <a:gd name="connsiteX3" fmla="*/ 747312 w 769539"/>
              <a:gd name="connsiteY3" fmla="*/ 212660 h 1612835"/>
              <a:gd name="connsiteX4" fmla="*/ 740169 w 769539"/>
              <a:gd name="connsiteY4" fmla="*/ 584135 h 1612835"/>
              <a:gd name="connsiteX5" fmla="*/ 740169 w 769539"/>
              <a:gd name="connsiteY5" fmla="*/ 1434241 h 1612835"/>
              <a:gd name="connsiteX6" fmla="*/ 340119 w 769539"/>
              <a:gd name="connsiteY6" fmla="*/ 1505678 h 1612835"/>
              <a:gd name="connsiteX7" fmla="*/ 40081 w 769539"/>
              <a:gd name="connsiteY7" fmla="*/ 1512822 h 1612835"/>
              <a:gd name="connsiteX8" fmla="*/ 11506 w 769539"/>
              <a:gd name="connsiteY8" fmla="*/ 1612835 h 161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39" h="1612835">
                <a:moveTo>
                  <a:pt x="190100" y="12635"/>
                </a:moveTo>
                <a:lnTo>
                  <a:pt x="683019" y="5491"/>
                </a:lnTo>
                <a:cubicBezTo>
                  <a:pt x="774697" y="6681"/>
                  <a:pt x="729454" y="-14750"/>
                  <a:pt x="740169" y="19778"/>
                </a:cubicBezTo>
                <a:cubicBezTo>
                  <a:pt x="750885" y="54306"/>
                  <a:pt x="747312" y="118601"/>
                  <a:pt x="747312" y="212660"/>
                </a:cubicBezTo>
                <a:cubicBezTo>
                  <a:pt x="747312" y="306719"/>
                  <a:pt x="741359" y="380538"/>
                  <a:pt x="740169" y="584135"/>
                </a:cubicBezTo>
                <a:cubicBezTo>
                  <a:pt x="738979" y="787732"/>
                  <a:pt x="806844" y="1280651"/>
                  <a:pt x="740169" y="1434241"/>
                </a:cubicBezTo>
                <a:cubicBezTo>
                  <a:pt x="673494" y="1587831"/>
                  <a:pt x="456800" y="1492581"/>
                  <a:pt x="340119" y="1505678"/>
                </a:cubicBezTo>
                <a:cubicBezTo>
                  <a:pt x="223438" y="1518775"/>
                  <a:pt x="94850" y="1494963"/>
                  <a:pt x="40081" y="1512822"/>
                </a:cubicBezTo>
                <a:cubicBezTo>
                  <a:pt x="-14688" y="1530681"/>
                  <a:pt x="-1591" y="1571758"/>
                  <a:pt x="11506" y="1612835"/>
                </a:cubicBezTo>
              </a:path>
            </a:pathLst>
          </a:custGeom>
          <a:noFill/>
          <a:ln>
            <a:solidFill>
              <a:srgbClr val="4A86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232;p22"/>
          <p:cNvSpPr txBox="1"/>
          <p:nvPr/>
        </p:nvSpPr>
        <p:spPr>
          <a:xfrm>
            <a:off x="8035399" y="3471182"/>
            <a:ext cx="6597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PM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32;p22"/>
          <p:cNvSpPr txBox="1"/>
          <p:nvPr/>
        </p:nvSpPr>
        <p:spPr>
          <a:xfrm>
            <a:off x="3007680" y="3424414"/>
            <a:ext cx="849069" cy="27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DRAM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68;p23"/>
          <p:cNvSpPr txBox="1"/>
          <p:nvPr/>
        </p:nvSpPr>
        <p:spPr>
          <a:xfrm>
            <a:off x="305206" y="1591900"/>
            <a:ext cx="2156100" cy="22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movnt 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store data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persist data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" name="Google Shape;270;p23"/>
          <p:cNvSpPr txBox="1"/>
          <p:nvPr/>
        </p:nvSpPr>
        <p:spPr>
          <a:xfrm>
            <a:off x="311700" y="2007175"/>
            <a:ext cx="1019100" cy="393600"/>
          </a:xfrm>
          <a:prstGeom prst="rect">
            <a:avLst/>
          </a:prstGeom>
          <a:noFill/>
          <a:ln w="57150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sfence</a:t>
            </a:r>
            <a:endParaRPr/>
          </a:p>
        </p:txBody>
      </p:sp>
      <p:sp>
        <p:nvSpPr>
          <p:cNvPr id="2" name="Multiply 1"/>
          <p:cNvSpPr/>
          <p:nvPr/>
        </p:nvSpPr>
        <p:spPr>
          <a:xfrm>
            <a:off x="360468" y="1843758"/>
            <a:ext cx="859686" cy="83047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Google Shape;230;p22"/>
          <p:cNvSpPr/>
          <p:nvPr/>
        </p:nvSpPr>
        <p:spPr>
          <a:xfrm>
            <a:off x="7687172" y="1455650"/>
            <a:ext cx="605707" cy="17477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" name="Google Shape;220;p22"/>
          <p:cNvSpPr/>
          <p:nvPr/>
        </p:nvSpPr>
        <p:spPr>
          <a:xfrm>
            <a:off x="6577724" y="1780106"/>
            <a:ext cx="740646" cy="20942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1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" name="Google Shape;322;p25"/>
          <p:cNvSpPr/>
          <p:nvPr/>
        </p:nvSpPr>
        <p:spPr>
          <a:xfrm>
            <a:off x="835315" y="4031996"/>
            <a:ext cx="7473370" cy="526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23;p25"/>
          <p:cNvSpPr txBox="1">
            <a:spLocks noGrp="1"/>
          </p:cNvSpPr>
          <p:nvPr>
            <p:ph type="body" idx="1"/>
          </p:nvPr>
        </p:nvSpPr>
        <p:spPr>
          <a:xfrm>
            <a:off x="3" y="3948963"/>
            <a:ext cx="9144000" cy="970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Themis guarantees this order is always preserved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280706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8 5.55112E-17 L 0.00678 0.00031 C 0.00678 0.00432 0.00678 0.00895 0.00695 0.01327 C 0.00695 0.01883 0.00695 0.02438 0.00712 0.02963 C 0.0073 0.03241 0.00747 0.03519 0.00764 0.03796 L 0.00799 0.05957 C 0.00799 0.06327 0.00816 0.06698 0.00816 0.07037 L 0.00869 0.08796 C 0.00869 0.14815 0.00869 0.20864 0.00886 0.26883 C 0.00886 0.27068 0.00903 0.27222 0.00903 0.27407 C 0.00921 0.28179 0.00921 0.28951 0.00921 0.29722 C 0.00921 0.30586 0.00955 0.31512 0.00903 0.32315 C 0.00886 0.32654 0.00799 0.32438 0.0073 0.32562 L 0.00625 0.3284 C 0.0033 0.32747 0.00053 0.32562 -0.0026 0.32562 C -0.00347 0.32562 -0.00451 0.32747 -0.00538 0.3284 C -0.0059 0.3287 -0.00659 0.32994 -0.00659 0.33056 L -0.00659 0.32994 " pathEditMode="relative" rAng="0" ptsTypes="AAAAAAAAAAAAAAAAAA">
                                      <p:cBhvr>
                                        <p:cTn id="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1651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36 0.00278 L 0.02136 0.00308 C 0.02483 0.03395 0.02327 0.0145 0.02222 0.07222 C 0.02205 0.07994 0.02222 0.08796 0.02136 0.09568 C 0.02118 0.09753 0.01979 0.09845 0.0191 0.1 C 0.01736 0.10339 0.01806 0.10494 0.01511 0.10555 C 0.00729 0.10617 -0.00052 0.10648 -0.00833 0.10679 C -0.00955 0.10833 -0.01146 0.11111 -0.01302 0.11111 C -0.01927 0.11111 -0.02222 0.10802 -0.02864 0.10679 C -0.03385 0.10586 -0.03906 0.10586 -0.04427 0.10555 C -0.05104 0.10463 -0.05781 0.1037 -0.06458 0.10278 C -0.06719 0.10216 -0.06979 0.10154 -0.07239 0.10123 C -0.07656 0.10062 -0.08073 0.10031 -0.08489 0.1 C -0.09444 0.10031 -0.10416 0.1 -0.11371 0.10123 C -0.11458 0.10123 -0.11528 0.10339 -0.11614 0.10401 C -0.11753 0.10524 -0.12083 0.10679 -0.12083 0.1071 C -0.12187 0.11358 -0.12257 0.11666 -0.12309 0.12345 C -0.1243 0.13765 -0.12274 0.13055 -0.12552 0.14012 C -0.12569 0.14228 -0.12656 0.14475 -0.12621 0.14722 C -0.12604 0.14876 -0.12448 0.14845 -0.12396 0.15 C -0.12326 0.15154 -0.12344 0.1537 -0.12309 0.15555 C -0.12291 0.15864 -0.121 0.20617 -0.11927 0.21234 C -0.11823 0.21574 -0.11302 0.21512 -0.11302 0.21543 C -0.11215 0.21605 -0.11146 0.21728 -0.11059 0.2179 C -0.10989 0.21852 -0.10903 0.21883 -0.10833 0.21944 C -0.09514 0.22562 -0.09791 0.22253 -0.07621 0.225 C -0.07448 0.22531 -0.07257 0.22562 -0.07083 0.22623 C -0.06875 0.22685 -0.06666 0.22808 -0.06458 0.22901 C -0.06007 0.23117 -0.06007 0.23148 -0.05677 0.23333 C -0.04705 0.23024 -0.05746 0.23333 -0.04271 0.23055 C -0.0408 0.22994 -0.03906 0.22932 -0.03715 0.22901 C -0.03125 0.22839 -0.02517 0.22808 -0.01927 0.22778 C -0.01736 0.22716 -0.01562 0.22685 -0.01371 0.22623 C -0.01267 0.22592 -0.0118 0.225 -0.01059 0.225 C -0.0059 0.225 -0.00052 0.22654 0.00417 0.22778 C 0.00504 0.22901 0.00573 0.23055 0.0066 0.23179 C 0.00729 0.23271 0.00816 0.23333 0.00886 0.23457 C 0.00972 0.23611 0.01042 0.23827 0.01129 0.24012 C 0.01146 0.24166 0.01163 0.2429 0.01198 0.24444 C 0.0125 0.24568 0.01354 0.24691 0.01354 0.24845 C 0.01372 0.25308 0.0132 0.25771 0.01285 0.26234 C 0.01268 0.26296 0.01233 0.26327 0.01198 0.26389 L 0.01198 0.2642 " pathEditMode="relative" rAng="0" ptsTypes="AAAAAAAAAAAAAAAAAAAAAAAAAAAAAAAAAAAAAAAAAAA">
                                      <p:cBhvr>
                                        <p:cTn id="13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1" animBg="1"/>
      <p:bldP spid="53" grpId="0" animBg="1"/>
      <p:bldP spid="56" grpId="0" animBg="1"/>
      <p:bldP spid="5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Themis</a:t>
            </a:r>
            <a:endParaRPr dirty="0"/>
          </a:p>
        </p:txBody>
      </p:sp>
      <p:sp>
        <p:nvSpPr>
          <p:cNvPr id="361" name="Google Shape;36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dirty="0"/>
              <a:t>A light-weight x86 extension to provide </a:t>
            </a:r>
            <a:r>
              <a:rPr lang="en" b="1" dirty="0"/>
              <a:t>efficient ordering semantics </a:t>
            </a:r>
            <a:endParaRPr b="1" dirty="0"/>
          </a:p>
        </p:txBody>
      </p:sp>
      <p:sp>
        <p:nvSpPr>
          <p:cNvPr id="362" name="Google Shape;362;p27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99989" y="2875719"/>
            <a:ext cx="8944021" cy="1017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7"/>
          <p:cNvSpPr txBox="1">
            <a:spLocks noGrp="1"/>
          </p:cNvSpPr>
          <p:nvPr>
            <p:ph type="body" idx="1"/>
          </p:nvPr>
        </p:nvSpPr>
        <p:spPr>
          <a:xfrm>
            <a:off x="0" y="2822621"/>
            <a:ext cx="91440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Persistent non-temporal updates reach PM before any subsequent temporal stores without any intervening fence</a:t>
            </a:r>
            <a:endParaRPr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0" animBg="1"/>
      <p:bldP spid="36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15" y="3366851"/>
            <a:ext cx="1576785" cy="1182589"/>
          </a:xfrm>
          <a:prstGeom prst="rect">
            <a:avLst/>
          </a:prstGeom>
        </p:spPr>
      </p:pic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25598"/>
                </a:solidFill>
                <a:latin typeface="Calibri"/>
                <a:ea typeface="Calibri"/>
                <a:cs typeface="Calibri"/>
                <a:sym typeface="Calibri"/>
              </a:rPr>
              <a:t>Persistent Memories (PM)</a:t>
            </a:r>
            <a:endParaRPr sz="3200" b="1" dirty="0">
              <a:solidFill>
                <a:srgbClr val="1255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476" y="1387051"/>
            <a:ext cx="3519650" cy="19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dirty="0"/>
              <a:t>Performance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dirty="0"/>
              <a:t>Density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dirty="0">
                <a:solidFill>
                  <a:schemeClr val="dk1"/>
                </a:solidFill>
              </a:rPr>
              <a:t>Non-volatility</a:t>
            </a:r>
            <a:endParaRPr dirty="0">
              <a:solidFill>
                <a:schemeClr val="dk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" dirty="0">
                <a:solidFill>
                  <a:srgbClr val="262626"/>
                </a:solidFill>
              </a:rPr>
              <a:t>Byte-addressability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03" y="3532375"/>
            <a:ext cx="1036500" cy="1036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00" y="3523965"/>
            <a:ext cx="798415" cy="798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28"/>
          <p:cNvCxnSpPr/>
          <p:nvPr/>
        </p:nvCxnSpPr>
        <p:spPr>
          <a:xfrm flipH="1">
            <a:off x="2979797" y="3003503"/>
            <a:ext cx="900" cy="13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59" y="2975062"/>
            <a:ext cx="1783080" cy="866068"/>
          </a:xfrm>
          <a:prstGeom prst="rect">
            <a:avLst/>
          </a:prstGeom>
        </p:spPr>
      </p:pic>
      <p:cxnSp>
        <p:nvCxnSpPr>
          <p:cNvPr id="390" name="Google Shape;390;p28"/>
          <p:cNvCxnSpPr/>
          <p:nvPr/>
        </p:nvCxnSpPr>
        <p:spPr>
          <a:xfrm rot="10800000">
            <a:off x="6176045" y="3003457"/>
            <a:ext cx="0" cy="135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28"/>
          <p:cNvCxnSpPr>
            <a:stCxn id="370" idx="1"/>
          </p:cNvCxnSpPr>
          <p:nvPr/>
        </p:nvCxnSpPr>
        <p:spPr>
          <a:xfrm>
            <a:off x="6774993" y="2182945"/>
            <a:ext cx="292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28"/>
          <p:cNvCxnSpPr>
            <a:stCxn id="372" idx="3"/>
          </p:cNvCxnSpPr>
          <p:nvPr/>
        </p:nvCxnSpPr>
        <p:spPr>
          <a:xfrm rot="10800000">
            <a:off x="2076150" y="2183747"/>
            <a:ext cx="302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8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Themis Architecture</a:t>
            </a:r>
            <a:endParaRPr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52" y="2975062"/>
            <a:ext cx="1783080" cy="866068"/>
          </a:xfrm>
          <a:prstGeom prst="rect">
            <a:avLst/>
          </a:prstGeom>
        </p:spPr>
      </p:pic>
      <p:sp>
        <p:nvSpPr>
          <p:cNvPr id="374" name="Google Shape;374;p28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375" name="Google Shape;375;p28"/>
          <p:cNvCxnSpPr/>
          <p:nvPr/>
        </p:nvCxnSpPr>
        <p:spPr>
          <a:xfrm rot="10800000">
            <a:off x="4576286" y="2566247"/>
            <a:ext cx="1800" cy="43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28"/>
          <p:cNvSpPr/>
          <p:nvPr/>
        </p:nvSpPr>
        <p:spPr>
          <a:xfrm>
            <a:off x="2378172" y="1690235"/>
            <a:ext cx="1203600" cy="360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2675491" y="1073397"/>
            <a:ext cx="608700" cy="454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5868904" y="1073397"/>
            <a:ext cx="608700" cy="454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5571586" y="1690235"/>
            <a:ext cx="1203600" cy="360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Google Shape;382;p28"/>
          <p:cNvCxnSpPr>
            <a:stCxn id="378" idx="0"/>
            <a:endCxn id="378" idx="0"/>
          </p:cNvCxnSpPr>
          <p:nvPr/>
        </p:nvCxnSpPr>
        <p:spPr>
          <a:xfrm>
            <a:off x="2979972" y="169023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28"/>
          <p:cNvCxnSpPr>
            <a:stCxn id="379" idx="4"/>
            <a:endCxn id="378" idx="0"/>
          </p:cNvCxnSpPr>
          <p:nvPr/>
        </p:nvCxnSpPr>
        <p:spPr>
          <a:xfrm>
            <a:off x="2979841" y="1527597"/>
            <a:ext cx="0" cy="16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28"/>
          <p:cNvCxnSpPr>
            <a:stCxn id="380" idx="4"/>
            <a:endCxn id="381" idx="0"/>
          </p:cNvCxnSpPr>
          <p:nvPr/>
        </p:nvCxnSpPr>
        <p:spPr>
          <a:xfrm>
            <a:off x="6173254" y="1527597"/>
            <a:ext cx="0" cy="16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28"/>
          <p:cNvCxnSpPr/>
          <p:nvPr/>
        </p:nvCxnSpPr>
        <p:spPr>
          <a:xfrm>
            <a:off x="2979797" y="2050777"/>
            <a:ext cx="0" cy="58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28"/>
          <p:cNvCxnSpPr/>
          <p:nvPr/>
        </p:nvCxnSpPr>
        <p:spPr>
          <a:xfrm>
            <a:off x="6173211" y="2050777"/>
            <a:ext cx="0" cy="590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p28"/>
          <p:cNvSpPr/>
          <p:nvPr/>
        </p:nvSpPr>
        <p:spPr>
          <a:xfrm>
            <a:off x="2378194" y="2425452"/>
            <a:ext cx="4396500" cy="405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L2$+LLC</a:t>
            </a:r>
            <a:endParaRPr sz="2500"/>
          </a:p>
        </p:txBody>
      </p:sp>
      <p:cxnSp>
        <p:nvCxnSpPr>
          <p:cNvPr id="388" name="Google Shape;388;p28"/>
          <p:cNvCxnSpPr/>
          <p:nvPr/>
        </p:nvCxnSpPr>
        <p:spPr>
          <a:xfrm>
            <a:off x="1790999" y="2996991"/>
            <a:ext cx="5562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28"/>
          <p:cNvCxnSpPr>
            <a:endCxn id="392" idx="3"/>
          </p:cNvCxnSpPr>
          <p:nvPr/>
        </p:nvCxnSpPr>
        <p:spPr>
          <a:xfrm>
            <a:off x="6477636" y="1307580"/>
            <a:ext cx="677400" cy="3270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8"/>
          <p:cNvCxnSpPr/>
          <p:nvPr/>
        </p:nvCxnSpPr>
        <p:spPr>
          <a:xfrm rot="10800000">
            <a:off x="7153768" y="2249077"/>
            <a:ext cx="2400" cy="806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28"/>
          <p:cNvSpPr/>
          <p:nvPr/>
        </p:nvSpPr>
        <p:spPr>
          <a:xfrm rot="-5400000">
            <a:off x="6784836" y="1812480"/>
            <a:ext cx="740400" cy="3846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4" name="Google Shape;394;p28"/>
          <p:cNvCxnSpPr>
            <a:stCxn id="379" idx="2"/>
            <a:endCxn id="395" idx="1"/>
          </p:cNvCxnSpPr>
          <p:nvPr/>
        </p:nvCxnSpPr>
        <p:spPr>
          <a:xfrm flipH="1">
            <a:off x="1990891" y="1300497"/>
            <a:ext cx="684600" cy="2739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28"/>
          <p:cNvCxnSpPr/>
          <p:nvPr/>
        </p:nvCxnSpPr>
        <p:spPr>
          <a:xfrm rot="10800000" flipH="1">
            <a:off x="1996789" y="2194717"/>
            <a:ext cx="2400" cy="806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28"/>
          <p:cNvSpPr/>
          <p:nvPr/>
        </p:nvSpPr>
        <p:spPr>
          <a:xfrm rot="-5400000" flipH="1">
            <a:off x="1620804" y="1752377"/>
            <a:ext cx="740400" cy="3846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8"/>
          <p:cNvSpPr/>
          <p:nvPr/>
        </p:nvSpPr>
        <p:spPr>
          <a:xfrm flipH="1">
            <a:off x="2378550" y="2050247"/>
            <a:ext cx="1203600" cy="26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WBB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8"/>
          <p:cNvSpPr/>
          <p:nvPr/>
        </p:nvSpPr>
        <p:spPr>
          <a:xfrm flipH="1">
            <a:off x="5571393" y="2049445"/>
            <a:ext cx="1203600" cy="26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WBB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518400" y="3718158"/>
            <a:ext cx="7794600" cy="1017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8"/>
          <p:cNvSpPr txBox="1">
            <a:spLocks noGrp="1"/>
          </p:cNvSpPr>
          <p:nvPr>
            <p:ph type="body" idx="1"/>
          </p:nvPr>
        </p:nvSpPr>
        <p:spPr>
          <a:xfrm>
            <a:off x="-156300" y="3641880"/>
            <a:ext cx="91440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Themis allows communication between temporal path(WBB) and non-temporal path(WCB)</a:t>
            </a:r>
            <a:endParaRPr sz="2800" b="1" dirty="0"/>
          </a:p>
        </p:txBody>
      </p:sp>
      <p:sp>
        <p:nvSpPr>
          <p:cNvPr id="399" name="Google Shape;399;p28"/>
          <p:cNvSpPr txBox="1"/>
          <p:nvPr/>
        </p:nvSpPr>
        <p:spPr>
          <a:xfrm>
            <a:off x="6774694" y="3315449"/>
            <a:ext cx="6597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PM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8"/>
          <p:cNvSpPr txBox="1"/>
          <p:nvPr/>
        </p:nvSpPr>
        <p:spPr>
          <a:xfrm>
            <a:off x="3453950" y="2089764"/>
            <a:ext cx="21900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rite</a:t>
            </a: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ack </a:t>
            </a: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uffer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8"/>
          <p:cNvSpPr txBox="1"/>
          <p:nvPr/>
        </p:nvSpPr>
        <p:spPr>
          <a:xfrm>
            <a:off x="217900" y="1840875"/>
            <a:ext cx="1628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rite</a:t>
            </a: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ombining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uffer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8"/>
          <p:cNvSpPr txBox="1"/>
          <p:nvPr/>
        </p:nvSpPr>
        <p:spPr>
          <a:xfrm>
            <a:off x="2592299" y="1001908"/>
            <a:ext cx="7902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core</a:t>
            </a:r>
            <a:endParaRPr sz="2400"/>
          </a:p>
        </p:txBody>
      </p:sp>
      <p:sp>
        <p:nvSpPr>
          <p:cNvPr id="403" name="Google Shape;403;p28"/>
          <p:cNvSpPr txBox="1"/>
          <p:nvPr/>
        </p:nvSpPr>
        <p:spPr>
          <a:xfrm>
            <a:off x="5785767" y="1003413"/>
            <a:ext cx="7902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core</a:t>
            </a:r>
            <a:endParaRPr sz="2400"/>
          </a:p>
        </p:txBody>
      </p:sp>
      <p:sp>
        <p:nvSpPr>
          <p:cNvPr id="39" name="Google Shape;399;p28"/>
          <p:cNvSpPr txBox="1"/>
          <p:nvPr/>
        </p:nvSpPr>
        <p:spPr>
          <a:xfrm>
            <a:off x="1492624" y="3304609"/>
            <a:ext cx="828117" cy="1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DRAM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ight Arrow 1"/>
          <p:cNvSpPr/>
          <p:nvPr/>
        </p:nvSpPr>
        <p:spPr>
          <a:xfrm rot="18029588">
            <a:off x="1960419" y="2312872"/>
            <a:ext cx="465774" cy="26450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3570412" flipH="1">
            <a:off x="6783823" y="2314293"/>
            <a:ext cx="465774" cy="26450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animBg="1"/>
      <p:bldP spid="398" grpId="0" build="p"/>
      <p:bldP spid="2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>
          <a:xfrm>
            <a:off x="3515115" y="3559226"/>
            <a:ext cx="261257" cy="254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Google Shape;418;p29"/>
          <p:cNvSpPr txBox="1"/>
          <p:nvPr/>
        </p:nvSpPr>
        <p:spPr>
          <a:xfrm>
            <a:off x="3207614" y="3543634"/>
            <a:ext cx="892015" cy="26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&gt;=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p29"/>
          <p:cNvCxnSpPr>
            <a:stCxn id="409" idx="3"/>
          </p:cNvCxnSpPr>
          <p:nvPr/>
        </p:nvCxnSpPr>
        <p:spPr>
          <a:xfrm rot="10800000">
            <a:off x="3194915" y="2986068"/>
            <a:ext cx="5391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29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Enforcing order in Themis</a:t>
            </a:r>
            <a:endParaRPr dirty="0"/>
          </a:p>
        </p:txBody>
      </p:sp>
      <p:sp>
        <p:nvSpPr>
          <p:cNvPr id="411" name="Google Shape;411;p29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733242" y="1967753"/>
            <a:ext cx="1872600" cy="742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3" name="Google Shape;413;p29"/>
          <p:cNvCxnSpPr>
            <a:stCxn id="412" idx="0"/>
            <a:endCxn id="412" idx="0"/>
          </p:cNvCxnSpPr>
          <p:nvPr/>
        </p:nvCxnSpPr>
        <p:spPr>
          <a:xfrm>
            <a:off x="4669542" y="196775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29"/>
          <p:cNvSpPr/>
          <p:nvPr/>
        </p:nvSpPr>
        <p:spPr>
          <a:xfrm rot="-5400000" flipH="1">
            <a:off x="2278849" y="2150071"/>
            <a:ext cx="1527900" cy="685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9"/>
          <p:cNvSpPr/>
          <p:nvPr/>
        </p:nvSpPr>
        <p:spPr>
          <a:xfrm flipH="1">
            <a:off x="3734015" y="2710668"/>
            <a:ext cx="1872600" cy="55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libri"/>
                <a:ea typeface="Calibri"/>
                <a:cs typeface="Calibri"/>
                <a:sym typeface="Calibri"/>
              </a:rPr>
              <a:t>WBB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29"/>
          <p:cNvCxnSpPr/>
          <p:nvPr/>
        </p:nvCxnSpPr>
        <p:spPr>
          <a:xfrm>
            <a:off x="2462528" y="2077894"/>
            <a:ext cx="229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p29"/>
          <p:cNvCxnSpPr/>
          <p:nvPr/>
        </p:nvCxnSpPr>
        <p:spPr>
          <a:xfrm>
            <a:off x="2462528" y="2956697"/>
            <a:ext cx="229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p29"/>
          <p:cNvSpPr txBox="1"/>
          <p:nvPr/>
        </p:nvSpPr>
        <p:spPr>
          <a:xfrm>
            <a:off x="1878552" y="2003406"/>
            <a:ext cx="6267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/>
                <a:ea typeface="Calibri"/>
                <a:cs typeface="Calibri"/>
                <a:sym typeface="Calibri"/>
              </a:rPr>
              <a:t>tail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9"/>
          <p:cNvSpPr txBox="1"/>
          <p:nvPr/>
        </p:nvSpPr>
        <p:spPr>
          <a:xfrm>
            <a:off x="1753775" y="2878931"/>
            <a:ext cx="7515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9"/>
          <p:cNvSpPr/>
          <p:nvPr/>
        </p:nvSpPr>
        <p:spPr>
          <a:xfrm rot="-5400000" flipH="1">
            <a:off x="2935099" y="1702024"/>
            <a:ext cx="215400" cy="685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9"/>
          <p:cNvSpPr/>
          <p:nvPr/>
        </p:nvSpPr>
        <p:spPr>
          <a:xfrm rot="-5400000" flipH="1">
            <a:off x="2935099" y="2611858"/>
            <a:ext cx="215400" cy="685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9"/>
          <p:cNvSpPr/>
          <p:nvPr/>
        </p:nvSpPr>
        <p:spPr>
          <a:xfrm>
            <a:off x="4327513" y="1102201"/>
            <a:ext cx="685500" cy="5259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C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29"/>
          <p:cNvCxnSpPr>
            <a:stCxn id="421" idx="4"/>
            <a:endCxn id="412" idx="0"/>
          </p:cNvCxnSpPr>
          <p:nvPr/>
        </p:nvCxnSpPr>
        <p:spPr>
          <a:xfrm flipH="1">
            <a:off x="4669663" y="1628101"/>
            <a:ext cx="600" cy="33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29"/>
          <p:cNvCxnSpPr>
            <a:stCxn id="421" idx="2"/>
            <a:endCxn id="414" idx="1"/>
          </p:cNvCxnSpPr>
          <p:nvPr/>
        </p:nvCxnSpPr>
        <p:spPr>
          <a:xfrm flipH="1">
            <a:off x="3042913" y="1365151"/>
            <a:ext cx="1284600" cy="3636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29"/>
          <p:cNvCxnSpPr/>
          <p:nvPr/>
        </p:nvCxnSpPr>
        <p:spPr>
          <a:xfrm>
            <a:off x="4918475" y="1673925"/>
            <a:ext cx="0" cy="24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5" name="Google Shape;425;p29"/>
          <p:cNvSpPr txBox="1"/>
          <p:nvPr/>
        </p:nvSpPr>
        <p:spPr>
          <a:xfrm>
            <a:off x="4735379" y="1537806"/>
            <a:ext cx="29763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 current WCB’s tail value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(wcb-tail)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	 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6" name="Google Shape;426;p29"/>
          <p:cNvCxnSpPr/>
          <p:nvPr/>
        </p:nvCxnSpPr>
        <p:spPr>
          <a:xfrm>
            <a:off x="4686592" y="3321132"/>
            <a:ext cx="0" cy="24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29"/>
          <p:cNvSpPr/>
          <p:nvPr/>
        </p:nvSpPr>
        <p:spPr>
          <a:xfrm>
            <a:off x="268651" y="3681937"/>
            <a:ext cx="8606700" cy="1017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9"/>
          <p:cNvSpPr txBox="1">
            <a:spLocks noGrp="1"/>
          </p:cNvSpPr>
          <p:nvPr>
            <p:ph type="body" idx="1"/>
          </p:nvPr>
        </p:nvSpPr>
        <p:spPr>
          <a:xfrm>
            <a:off x="-17450" y="3595419"/>
            <a:ext cx="91440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Persistent block can be </a:t>
            </a:r>
            <a:r>
              <a:rPr lang="en" sz="2800" b="1" dirty="0" smtClean="0"/>
              <a:t>drained </a:t>
            </a:r>
            <a:r>
              <a:rPr lang="en" sz="2800" b="1" dirty="0"/>
              <a:t>to L2 only when all its</a:t>
            </a:r>
            <a:br>
              <a:rPr lang="en" sz="2800" b="1" dirty="0"/>
            </a:br>
            <a:r>
              <a:rPr lang="en" sz="2800" b="1" dirty="0"/>
              <a:t>prior non-temporal requests are persisted</a:t>
            </a:r>
            <a:endParaRPr sz="2800" b="1" dirty="0"/>
          </a:p>
        </p:txBody>
      </p:sp>
      <p:sp>
        <p:nvSpPr>
          <p:cNvPr id="28" name="Google Shape;427;p29"/>
          <p:cNvSpPr txBox="1"/>
          <p:nvPr/>
        </p:nvSpPr>
        <p:spPr>
          <a:xfrm>
            <a:off x="3641016" y="2764798"/>
            <a:ext cx="838896" cy="21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ead’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76372" y="2759111"/>
            <a:ext cx="551141" cy="225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3246339" y="3520809"/>
            <a:ext cx="268776" cy="1583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774972" y="3524704"/>
            <a:ext cx="268776" cy="1583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418;p29"/>
          <p:cNvSpPr txBox="1"/>
          <p:nvPr/>
        </p:nvSpPr>
        <p:spPr>
          <a:xfrm>
            <a:off x="2734553" y="3322859"/>
            <a:ext cx="892015" cy="17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ead’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418;p29"/>
          <p:cNvSpPr txBox="1"/>
          <p:nvPr/>
        </p:nvSpPr>
        <p:spPr>
          <a:xfrm>
            <a:off x="3564393" y="3294911"/>
            <a:ext cx="1072922" cy="20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cb-tail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427;p29"/>
          <p:cNvSpPr txBox="1"/>
          <p:nvPr/>
        </p:nvSpPr>
        <p:spPr>
          <a:xfrm>
            <a:off x="4600022" y="2448817"/>
            <a:ext cx="1098323" cy="21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wcb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-tail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35379" y="2443130"/>
            <a:ext cx="818767" cy="223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6028198" y="2723513"/>
            <a:ext cx="1261125" cy="564321"/>
          </a:xfrm>
          <a:prstGeom prst="wedgeRoundRectCallout">
            <a:avLst>
              <a:gd name="adj1" fmla="val -85215"/>
              <a:gd name="adj2" fmla="val -74589"/>
              <a:gd name="adj3" fmla="val 16667"/>
            </a:avLst>
          </a:prstGeom>
          <a:solidFill>
            <a:srgbClr val="CFE2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0.75KB overhead</a:t>
            </a:r>
          </a:p>
        </p:txBody>
      </p:sp>
      <p:cxnSp>
        <p:nvCxnSpPr>
          <p:cNvPr id="40" name="Google Shape;426;p29"/>
          <p:cNvCxnSpPr/>
          <p:nvPr/>
        </p:nvCxnSpPr>
        <p:spPr>
          <a:xfrm>
            <a:off x="3418606" y="2889866"/>
            <a:ext cx="268910" cy="165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/>
      <p:bldP spid="417" grpId="0"/>
      <p:bldP spid="418" grpId="0"/>
      <p:bldP spid="425" grpId="0"/>
      <p:bldP spid="429" grpId="0" animBg="1"/>
      <p:bldP spid="430" grpId="0" build="p"/>
      <p:bldP spid="28" grpId="0"/>
      <p:bldP spid="2" grpId="0" animBg="1"/>
      <p:bldP spid="33" grpId="0"/>
      <p:bldP spid="35" grpId="0"/>
      <p:bldP spid="37" grpId="0"/>
      <p:bldP spid="38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>
          <a:xfrm>
            <a:off x="3515115" y="3222812"/>
            <a:ext cx="261257" cy="254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Google Shape;418;p29"/>
          <p:cNvSpPr txBox="1"/>
          <p:nvPr/>
        </p:nvSpPr>
        <p:spPr>
          <a:xfrm>
            <a:off x="3208874" y="3207850"/>
            <a:ext cx="892015" cy="26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&gt;=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p29"/>
          <p:cNvCxnSpPr>
            <a:stCxn id="409" idx="3"/>
          </p:cNvCxnSpPr>
          <p:nvPr/>
        </p:nvCxnSpPr>
        <p:spPr>
          <a:xfrm rot="10800000">
            <a:off x="3194915" y="2787670"/>
            <a:ext cx="5391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29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Themis in Action</a:t>
            </a:r>
            <a:endParaRPr dirty="0"/>
          </a:p>
        </p:txBody>
      </p:sp>
      <p:sp>
        <p:nvSpPr>
          <p:cNvPr id="411" name="Google Shape;411;p29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733242" y="1769355"/>
            <a:ext cx="1872600" cy="742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3" name="Google Shape;413;p29"/>
          <p:cNvCxnSpPr>
            <a:stCxn id="412" idx="0"/>
            <a:endCxn id="412" idx="0"/>
          </p:cNvCxnSpPr>
          <p:nvPr/>
        </p:nvCxnSpPr>
        <p:spPr>
          <a:xfrm>
            <a:off x="4669542" y="17693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29"/>
          <p:cNvSpPr/>
          <p:nvPr/>
        </p:nvSpPr>
        <p:spPr>
          <a:xfrm rot="-5400000" flipH="1">
            <a:off x="2278849" y="1951673"/>
            <a:ext cx="1527900" cy="685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9"/>
          <p:cNvSpPr/>
          <p:nvPr/>
        </p:nvSpPr>
        <p:spPr>
          <a:xfrm flipH="1">
            <a:off x="3734015" y="2512270"/>
            <a:ext cx="1872600" cy="55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libri"/>
                <a:ea typeface="Calibri"/>
                <a:cs typeface="Calibri"/>
                <a:sym typeface="Calibri"/>
              </a:rPr>
              <a:t>WBB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29"/>
          <p:cNvCxnSpPr/>
          <p:nvPr/>
        </p:nvCxnSpPr>
        <p:spPr>
          <a:xfrm>
            <a:off x="2468368" y="2388451"/>
            <a:ext cx="229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p29"/>
          <p:cNvCxnSpPr/>
          <p:nvPr/>
        </p:nvCxnSpPr>
        <p:spPr>
          <a:xfrm>
            <a:off x="2462528" y="2930825"/>
            <a:ext cx="229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p29"/>
          <p:cNvSpPr txBox="1"/>
          <p:nvPr/>
        </p:nvSpPr>
        <p:spPr>
          <a:xfrm>
            <a:off x="1633245" y="2313963"/>
            <a:ext cx="877847" cy="19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ail=3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9"/>
          <p:cNvSpPr txBox="1"/>
          <p:nvPr/>
        </p:nvSpPr>
        <p:spPr>
          <a:xfrm>
            <a:off x="1415936" y="2853059"/>
            <a:ext cx="1089339" cy="10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2000" b="1" dirty="0" smtClean="0">
                <a:latin typeface="Calibri"/>
                <a:ea typeface="Calibri"/>
                <a:cs typeface="Calibri"/>
                <a:sym typeface="Calibri"/>
              </a:rPr>
              <a:t>ead=1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9"/>
          <p:cNvSpPr/>
          <p:nvPr/>
        </p:nvSpPr>
        <p:spPr>
          <a:xfrm>
            <a:off x="4327513" y="903803"/>
            <a:ext cx="685500" cy="5259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C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29"/>
          <p:cNvCxnSpPr>
            <a:stCxn id="421" idx="4"/>
            <a:endCxn id="412" idx="0"/>
          </p:cNvCxnSpPr>
          <p:nvPr/>
        </p:nvCxnSpPr>
        <p:spPr>
          <a:xfrm flipH="1">
            <a:off x="4669663" y="1429703"/>
            <a:ext cx="600" cy="33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29"/>
          <p:cNvCxnSpPr>
            <a:stCxn id="421" idx="2"/>
            <a:endCxn id="414" idx="1"/>
          </p:cNvCxnSpPr>
          <p:nvPr/>
        </p:nvCxnSpPr>
        <p:spPr>
          <a:xfrm flipH="1">
            <a:off x="3042913" y="1166753"/>
            <a:ext cx="1284600" cy="3636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29"/>
          <p:cNvCxnSpPr/>
          <p:nvPr/>
        </p:nvCxnSpPr>
        <p:spPr>
          <a:xfrm>
            <a:off x="4686592" y="3122734"/>
            <a:ext cx="0" cy="24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427;p29"/>
          <p:cNvSpPr txBox="1"/>
          <p:nvPr/>
        </p:nvSpPr>
        <p:spPr>
          <a:xfrm>
            <a:off x="3580634" y="2566400"/>
            <a:ext cx="838896" cy="21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76373" y="2560713"/>
            <a:ext cx="429280" cy="225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3774972" y="3260998"/>
            <a:ext cx="145348" cy="85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418;p29"/>
          <p:cNvSpPr txBox="1"/>
          <p:nvPr/>
        </p:nvSpPr>
        <p:spPr>
          <a:xfrm>
            <a:off x="3164125" y="3065831"/>
            <a:ext cx="308360" cy="15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453;p30"/>
          <p:cNvCxnSpPr/>
          <p:nvPr/>
        </p:nvCxnSpPr>
        <p:spPr>
          <a:xfrm>
            <a:off x="4768430" y="1460643"/>
            <a:ext cx="0" cy="2939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459;p30"/>
          <p:cNvSpPr/>
          <p:nvPr/>
        </p:nvSpPr>
        <p:spPr>
          <a:xfrm>
            <a:off x="4841441" y="1445594"/>
            <a:ext cx="998641" cy="2775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smtClean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700" b="1" dirty="0" smtClean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,3</a:t>
            </a:r>
            <a:endParaRPr sz="17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" name="Google Shape;458;p30"/>
          <p:cNvSpPr txBox="1"/>
          <p:nvPr/>
        </p:nvSpPr>
        <p:spPr>
          <a:xfrm>
            <a:off x="315315" y="1019715"/>
            <a:ext cx="2128205" cy="142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US" sz="1800" dirty="0" err="1" smtClean="0">
                <a:latin typeface="Courier New"/>
                <a:ea typeface="Courier New"/>
                <a:cs typeface="Courier New"/>
                <a:sym typeface="Courier New"/>
              </a:rPr>
              <a:t>ovnt</a:t>
            </a:r>
            <a:r>
              <a:rPr lang="en-US" sz="1800" dirty="0" smtClean="0">
                <a:latin typeface="Courier New"/>
                <a:ea typeface="Courier New"/>
                <a:cs typeface="Courier New"/>
                <a:sym typeface="Courier New"/>
              </a:rPr>
              <a:t> log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800" dirty="0" smtClean="0">
                <a:latin typeface="Courier New"/>
                <a:ea typeface="Courier New"/>
                <a:cs typeface="Courier New"/>
                <a:sym typeface="Courier New"/>
              </a:rPr>
              <a:t>tore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 dirty="0" smtClean="0">
                <a:latin typeface="Courier New"/>
                <a:ea typeface="Courier New"/>
                <a:cs typeface="Courier New"/>
                <a:sym typeface="Courier New"/>
              </a:rPr>
              <a:t>ersist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" name="Google Shape;417;p29"/>
          <p:cNvSpPr txBox="1"/>
          <p:nvPr/>
        </p:nvSpPr>
        <p:spPr>
          <a:xfrm>
            <a:off x="1001839" y="2270294"/>
            <a:ext cx="888660" cy="2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head=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54;p30"/>
          <p:cNvSpPr txBox="1"/>
          <p:nvPr/>
        </p:nvSpPr>
        <p:spPr>
          <a:xfrm>
            <a:off x="5510956" y="2099856"/>
            <a:ext cx="1118075" cy="37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CLWB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" name="Google Shape;426;p29"/>
          <p:cNvCxnSpPr/>
          <p:nvPr/>
        </p:nvCxnSpPr>
        <p:spPr>
          <a:xfrm flipV="1">
            <a:off x="3464464" y="2670457"/>
            <a:ext cx="252549" cy="558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Oval 41"/>
          <p:cNvSpPr/>
          <p:nvPr/>
        </p:nvSpPr>
        <p:spPr>
          <a:xfrm>
            <a:off x="3475095" y="2412806"/>
            <a:ext cx="210457" cy="20832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Google Shape;427;p29"/>
          <p:cNvSpPr txBox="1"/>
          <p:nvPr/>
        </p:nvSpPr>
        <p:spPr>
          <a:xfrm>
            <a:off x="3590738" y="2559938"/>
            <a:ext cx="838896" cy="21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60" y="3429343"/>
            <a:ext cx="251902" cy="288162"/>
          </a:xfrm>
          <a:prstGeom prst="rect">
            <a:avLst/>
          </a:prstGeom>
        </p:spPr>
      </p:pic>
      <p:sp>
        <p:nvSpPr>
          <p:cNvPr id="45" name="Google Shape;429;p29"/>
          <p:cNvSpPr/>
          <p:nvPr/>
        </p:nvSpPr>
        <p:spPr>
          <a:xfrm>
            <a:off x="359880" y="3698937"/>
            <a:ext cx="8424239" cy="1017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30;p29"/>
          <p:cNvSpPr txBox="1">
            <a:spLocks noGrp="1"/>
          </p:cNvSpPr>
          <p:nvPr>
            <p:ph type="body" idx="1"/>
          </p:nvPr>
        </p:nvSpPr>
        <p:spPr>
          <a:xfrm>
            <a:off x="-17450" y="3614316"/>
            <a:ext cx="91440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 smtClean="0"/>
              <a:t>Data </a:t>
            </a:r>
            <a:r>
              <a:rPr lang="en" sz="2800" b="1" dirty="0"/>
              <a:t>can be </a:t>
            </a:r>
            <a:r>
              <a:rPr lang="en" sz="2800" b="1" dirty="0" smtClean="0"/>
              <a:t>evicted from L1 as </a:t>
            </a:r>
            <a:r>
              <a:rPr lang="en" sz="2800" b="1" dirty="0"/>
              <a:t>all its prior </a:t>
            </a:r>
            <a:r>
              <a:rPr lang="en" sz="2800" b="1" dirty="0" smtClean="0"/>
              <a:t>non-temporal </a:t>
            </a:r>
            <a:r>
              <a:rPr lang="en" sz="2800" b="1" dirty="0"/>
              <a:t/>
            </a:r>
            <a:br>
              <a:rPr lang="en" sz="2800" b="1" dirty="0"/>
            </a:br>
            <a:r>
              <a:rPr lang="en" sz="2800" b="1" dirty="0" smtClean="0"/>
              <a:t>requests </a:t>
            </a:r>
            <a:r>
              <a:rPr lang="en" sz="2800" b="1" dirty="0"/>
              <a:t>that have been in WCB are persisted</a:t>
            </a:r>
            <a:endParaRPr sz="2800" b="1" dirty="0"/>
          </a:p>
        </p:txBody>
      </p:sp>
      <p:sp>
        <p:nvSpPr>
          <p:cNvPr id="47" name="Google Shape;410;p29"/>
          <p:cNvSpPr txBox="1">
            <a:spLocks/>
          </p:cNvSpPr>
          <p:nvPr/>
        </p:nvSpPr>
        <p:spPr>
          <a:xfrm>
            <a:off x="5694374" y="858371"/>
            <a:ext cx="30415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5598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1255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Common Case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365307" y="3257147"/>
            <a:ext cx="145348" cy="85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418;p29"/>
          <p:cNvSpPr txBox="1"/>
          <p:nvPr/>
        </p:nvSpPr>
        <p:spPr>
          <a:xfrm>
            <a:off x="3757726" y="3070841"/>
            <a:ext cx="308360" cy="15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415;p29"/>
          <p:cNvCxnSpPr/>
          <p:nvPr/>
        </p:nvCxnSpPr>
        <p:spPr>
          <a:xfrm>
            <a:off x="2462241" y="2637969"/>
            <a:ext cx="229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" name="Google Shape;417;p29"/>
          <p:cNvSpPr txBox="1"/>
          <p:nvPr/>
        </p:nvSpPr>
        <p:spPr>
          <a:xfrm>
            <a:off x="1627118" y="2563481"/>
            <a:ext cx="877847" cy="19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dirty="0" smtClean="0">
                <a:latin typeface="Calibri"/>
                <a:ea typeface="Calibri"/>
                <a:cs typeface="Calibri"/>
                <a:sym typeface="Calibri"/>
              </a:rPr>
              <a:t>ail=2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" name="Google Shape;453;p30"/>
          <p:cNvCxnSpPr/>
          <p:nvPr/>
        </p:nvCxnSpPr>
        <p:spPr>
          <a:xfrm flipH="1">
            <a:off x="3774972" y="1234908"/>
            <a:ext cx="292608" cy="89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459;p30"/>
          <p:cNvSpPr/>
          <p:nvPr/>
        </p:nvSpPr>
        <p:spPr>
          <a:xfrm>
            <a:off x="3608303" y="1301075"/>
            <a:ext cx="669514" cy="2775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smtClean="0"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endParaRPr sz="17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" name="Google Shape;459;p30"/>
          <p:cNvSpPr/>
          <p:nvPr/>
        </p:nvSpPr>
        <p:spPr>
          <a:xfrm>
            <a:off x="2705513" y="2770698"/>
            <a:ext cx="669514" cy="2775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smtClean="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7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4438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0.00031 L 0 1.7284E-6 C -0.02083 -0.00432 -0.01146 -0.00278 -0.04861 -0.00031 C -0.05 -0.00031 -0.05122 0.00092 -0.05243 0.00154 C -0.05417 0.00216 -0.05573 0.00278 -0.05729 0.00339 C -0.06389 0.00494 -0.06285 0.00401 -0.06806 0.00679 C -0.06892 0.0071 -0.06997 0.00741 -0.07083 0.00833 C -0.07292 0.01049 -0.07674 0.01543 -0.07674 0.01574 C -0.07795 0.01913 -0.07986 0.0216 -0.08056 0.02562 C -0.08125 0.02901 -0.08212 0.03271 -0.08247 0.03611 C -0.08316 0.04228 -0.08403 0.04938 -0.08437 0.05525 C -0.08507 0.06636 -0.08559 0.08271 -0.08733 0.09537 C -0.08767 0.09691 -0.08802 0.09846 -0.08837 0.10031 C -0.08872 0.10401 -0.08889 0.1071 -0.08924 0.1108 C -0.08993 0.11666 -0.0908 0.12222 -0.09115 0.12808 C -0.09149 0.13333 -0.09184 0.13858 -0.09201 0.14383 C -0.09253 0.14815 -0.09306 0.15308 -0.09323 0.15741 C -0.09358 0.16574 -0.09375 0.17376 -0.0941 0.18179 C -0.09479 0.19383 -0.09479 0.1892 -0.09601 0.19753 C -0.09635 0.19969 -0.09653 0.20216 -0.09705 0.20432 C -0.09757 0.20771 -0.09878 0.21111 -0.09878 0.21512 L -0.09878 0.23055 L -0.09878 0.23117 " pathEditMode="relative" rAng="0" ptsTypes="AAAAAAAAAAAAAAAAAAAAA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1145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69136E-6 L 2.22222E-6 0.00031 C -0.00035 0.00772 -0.00052 0.01544 -0.00104 0.02346 C -0.00122 0.02655 -0.00174 0.02994 -0.00191 0.03334 C -0.00504 0.10433 -0.00209 0.06482 -0.00469 0.09692 C -0.00556 0.11791 -0.00625 0.12192 -0.00469 0.14229 C -0.00469 0.14321 -0.00417 0.14352 -0.00382 0.14414 L -0.00382 0.14445 " pathEditMode="relative" rAng="0" ptsTypes="AAAAAAAA"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0.14445 L -0.00382 0.14476 C -0.0033 0.14939 -0.00278 0.15433 -0.00209 0.15926 C -0.00174 0.16112 -0.00122 0.16266 -0.00104 0.16451 C 0.00104 0.18365 -0.00139 0.16976 0.00087 0.18118 L -0.00018 0.23828 L -0.00018 0.23858 " pathEditMode="relative" rAng="0" ptsTypes="AAAAAAA">
                                      <p:cBhvr>
                                        <p:cTn id="7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469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/>
      <p:bldP spid="417" grpId="0"/>
      <p:bldP spid="418" grpId="0"/>
      <p:bldP spid="28" grpId="0"/>
      <p:bldP spid="33" grpId="0"/>
      <p:bldP spid="38" grpId="0" animBg="1"/>
      <p:bldP spid="38" grpId="1" animBg="1"/>
      <p:bldP spid="38" grpId="2" animBg="1"/>
      <p:bldP spid="40" grpId="0"/>
      <p:bldP spid="34" grpId="0"/>
      <p:bldP spid="42" grpId="0" animBg="1"/>
      <p:bldP spid="43" grpId="0"/>
      <p:bldP spid="45" grpId="0" animBg="1"/>
      <p:bldP spid="46" grpId="0" build="p"/>
      <p:bldP spid="49" grpId="0"/>
      <p:bldP spid="52" grpId="0"/>
      <p:bldP spid="56" grpId="0" animBg="1"/>
      <p:bldP spid="56" grpId="2" animBg="1"/>
      <p:bldP spid="56" grpId="3" animBg="1"/>
      <p:bldP spid="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>
          <a:xfrm>
            <a:off x="3515115" y="3222812"/>
            <a:ext cx="261257" cy="254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Google Shape;418;p29"/>
          <p:cNvSpPr txBox="1"/>
          <p:nvPr/>
        </p:nvSpPr>
        <p:spPr>
          <a:xfrm>
            <a:off x="3208874" y="3207850"/>
            <a:ext cx="892015" cy="26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&gt;=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p29"/>
          <p:cNvCxnSpPr>
            <a:stCxn id="409" idx="3"/>
          </p:cNvCxnSpPr>
          <p:nvPr/>
        </p:nvCxnSpPr>
        <p:spPr>
          <a:xfrm rot="10800000">
            <a:off x="3194915" y="2787670"/>
            <a:ext cx="5391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29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Themis in Action</a:t>
            </a:r>
            <a:endParaRPr dirty="0"/>
          </a:p>
        </p:txBody>
      </p:sp>
      <p:sp>
        <p:nvSpPr>
          <p:cNvPr id="411" name="Google Shape;411;p29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733242" y="1769355"/>
            <a:ext cx="1872600" cy="742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3" name="Google Shape;413;p29"/>
          <p:cNvCxnSpPr>
            <a:stCxn id="412" idx="0"/>
            <a:endCxn id="412" idx="0"/>
          </p:cNvCxnSpPr>
          <p:nvPr/>
        </p:nvCxnSpPr>
        <p:spPr>
          <a:xfrm>
            <a:off x="4669542" y="17693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29"/>
          <p:cNvSpPr/>
          <p:nvPr/>
        </p:nvSpPr>
        <p:spPr>
          <a:xfrm rot="-5400000" flipH="1">
            <a:off x="2278849" y="1951673"/>
            <a:ext cx="1527900" cy="685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libri"/>
                <a:ea typeface="Calibri"/>
                <a:cs typeface="Calibri"/>
                <a:sym typeface="Calibri"/>
              </a:rPr>
              <a:t>WCB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9"/>
          <p:cNvSpPr/>
          <p:nvPr/>
        </p:nvSpPr>
        <p:spPr>
          <a:xfrm flipH="1">
            <a:off x="3734015" y="2512270"/>
            <a:ext cx="1872600" cy="55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libri"/>
                <a:ea typeface="Calibri"/>
                <a:cs typeface="Calibri"/>
                <a:sym typeface="Calibri"/>
              </a:rPr>
              <a:t>WBB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29"/>
          <p:cNvCxnSpPr/>
          <p:nvPr/>
        </p:nvCxnSpPr>
        <p:spPr>
          <a:xfrm>
            <a:off x="2468368" y="2388451"/>
            <a:ext cx="2298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p29"/>
          <p:cNvCxnSpPr/>
          <p:nvPr/>
        </p:nvCxnSpPr>
        <p:spPr>
          <a:xfrm>
            <a:off x="2462528" y="2930825"/>
            <a:ext cx="229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p29"/>
          <p:cNvSpPr txBox="1"/>
          <p:nvPr/>
        </p:nvSpPr>
        <p:spPr>
          <a:xfrm>
            <a:off x="1633245" y="2313963"/>
            <a:ext cx="877847" cy="19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ail=3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9"/>
          <p:cNvSpPr txBox="1"/>
          <p:nvPr/>
        </p:nvSpPr>
        <p:spPr>
          <a:xfrm>
            <a:off x="1415936" y="2853059"/>
            <a:ext cx="1089339" cy="10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2000" b="1" dirty="0" smtClean="0">
                <a:latin typeface="Calibri"/>
                <a:ea typeface="Calibri"/>
                <a:cs typeface="Calibri"/>
                <a:sym typeface="Calibri"/>
              </a:rPr>
              <a:t>ead=1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9"/>
          <p:cNvSpPr/>
          <p:nvPr/>
        </p:nvSpPr>
        <p:spPr>
          <a:xfrm>
            <a:off x="4327513" y="903803"/>
            <a:ext cx="685500" cy="5259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C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29"/>
          <p:cNvCxnSpPr>
            <a:stCxn id="421" idx="4"/>
            <a:endCxn id="412" idx="0"/>
          </p:cNvCxnSpPr>
          <p:nvPr/>
        </p:nvCxnSpPr>
        <p:spPr>
          <a:xfrm flipH="1">
            <a:off x="4669663" y="1429703"/>
            <a:ext cx="600" cy="33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29"/>
          <p:cNvCxnSpPr>
            <a:stCxn id="421" idx="2"/>
            <a:endCxn id="414" idx="1"/>
          </p:cNvCxnSpPr>
          <p:nvPr/>
        </p:nvCxnSpPr>
        <p:spPr>
          <a:xfrm flipH="1">
            <a:off x="3042913" y="1166753"/>
            <a:ext cx="1284600" cy="3636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29"/>
          <p:cNvCxnSpPr/>
          <p:nvPr/>
        </p:nvCxnSpPr>
        <p:spPr>
          <a:xfrm>
            <a:off x="4686592" y="3122734"/>
            <a:ext cx="0" cy="24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427;p29"/>
          <p:cNvSpPr txBox="1"/>
          <p:nvPr/>
        </p:nvSpPr>
        <p:spPr>
          <a:xfrm>
            <a:off x="3580634" y="2566400"/>
            <a:ext cx="838896" cy="21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76373" y="2560713"/>
            <a:ext cx="429280" cy="225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3774972" y="3260998"/>
            <a:ext cx="145348" cy="85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418;p29"/>
          <p:cNvSpPr txBox="1"/>
          <p:nvPr/>
        </p:nvSpPr>
        <p:spPr>
          <a:xfrm>
            <a:off x="3164125" y="3065831"/>
            <a:ext cx="308360" cy="15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459;p30"/>
          <p:cNvSpPr/>
          <p:nvPr/>
        </p:nvSpPr>
        <p:spPr>
          <a:xfrm>
            <a:off x="4472350" y="2196321"/>
            <a:ext cx="1091426" cy="2775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smtClean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700" b="1" dirty="0" smtClean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,3</a:t>
            </a:r>
            <a:endParaRPr sz="17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" name="Google Shape;454;p30"/>
          <p:cNvSpPr txBox="1"/>
          <p:nvPr/>
        </p:nvSpPr>
        <p:spPr>
          <a:xfrm>
            <a:off x="5510956" y="2099856"/>
            <a:ext cx="1118075" cy="37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CLWB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" name="Google Shape;426;p29"/>
          <p:cNvCxnSpPr/>
          <p:nvPr/>
        </p:nvCxnSpPr>
        <p:spPr>
          <a:xfrm flipV="1">
            <a:off x="3464464" y="2670457"/>
            <a:ext cx="252549" cy="558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Oval 41"/>
          <p:cNvSpPr/>
          <p:nvPr/>
        </p:nvSpPr>
        <p:spPr>
          <a:xfrm>
            <a:off x="3475095" y="2412806"/>
            <a:ext cx="210457" cy="20832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Google Shape;427;p29"/>
          <p:cNvSpPr txBox="1"/>
          <p:nvPr/>
        </p:nvSpPr>
        <p:spPr>
          <a:xfrm>
            <a:off x="3595618" y="2572087"/>
            <a:ext cx="838896" cy="21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10;p29"/>
          <p:cNvSpPr txBox="1">
            <a:spLocks/>
          </p:cNvSpPr>
          <p:nvPr/>
        </p:nvSpPr>
        <p:spPr>
          <a:xfrm>
            <a:off x="5694374" y="858371"/>
            <a:ext cx="30415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5598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1255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Uncommon Case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365307" y="3257147"/>
            <a:ext cx="145348" cy="85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418;p29"/>
          <p:cNvSpPr txBox="1"/>
          <p:nvPr/>
        </p:nvSpPr>
        <p:spPr>
          <a:xfrm>
            <a:off x="3757726" y="3070841"/>
            <a:ext cx="308360" cy="15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459;p30"/>
          <p:cNvSpPr/>
          <p:nvPr/>
        </p:nvSpPr>
        <p:spPr>
          <a:xfrm>
            <a:off x="2704419" y="2492538"/>
            <a:ext cx="669514" cy="2775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smtClean="0"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endParaRPr sz="17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" name="Google Shape;459;p30"/>
          <p:cNvSpPr/>
          <p:nvPr/>
        </p:nvSpPr>
        <p:spPr>
          <a:xfrm>
            <a:off x="2705513" y="2770698"/>
            <a:ext cx="669514" cy="2775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smtClean="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7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0" name="Google Shape;416;p29"/>
          <p:cNvCxnSpPr/>
          <p:nvPr/>
        </p:nvCxnSpPr>
        <p:spPr>
          <a:xfrm>
            <a:off x="2478813" y="2666944"/>
            <a:ext cx="229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" name="Google Shape;418;p29"/>
          <p:cNvSpPr txBox="1"/>
          <p:nvPr/>
        </p:nvSpPr>
        <p:spPr>
          <a:xfrm>
            <a:off x="1432221" y="2589178"/>
            <a:ext cx="1089339" cy="10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20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ead=2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428;p29"/>
          <p:cNvSpPr/>
          <p:nvPr/>
        </p:nvSpPr>
        <p:spPr>
          <a:xfrm>
            <a:off x="3479113" y="3511947"/>
            <a:ext cx="333259" cy="290575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29;p29"/>
          <p:cNvSpPr/>
          <p:nvPr/>
        </p:nvSpPr>
        <p:spPr>
          <a:xfrm>
            <a:off x="1479193" y="3741826"/>
            <a:ext cx="6185613" cy="1017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30;p29"/>
          <p:cNvSpPr txBox="1">
            <a:spLocks noGrp="1"/>
          </p:cNvSpPr>
          <p:nvPr>
            <p:ph type="body" idx="1"/>
          </p:nvPr>
        </p:nvSpPr>
        <p:spPr>
          <a:xfrm>
            <a:off x="0" y="3645027"/>
            <a:ext cx="9144000" cy="102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 smtClean="0"/>
              <a:t>Data eviction is delayed untill all prior </a:t>
            </a:r>
            <a:br>
              <a:rPr lang="en" sz="2800" b="1" dirty="0" smtClean="0"/>
            </a:br>
            <a:r>
              <a:rPr lang="en" sz="2800" b="1" dirty="0" smtClean="0"/>
              <a:t>non-temporal </a:t>
            </a:r>
            <a:r>
              <a:rPr lang="en" sz="2800" b="1" dirty="0"/>
              <a:t>requests are persisted</a:t>
            </a:r>
            <a:endParaRPr sz="2800" b="1" dirty="0"/>
          </a:p>
        </p:txBody>
      </p:sp>
      <p:sp>
        <p:nvSpPr>
          <p:cNvPr id="52" name="Google Shape;458;p30"/>
          <p:cNvSpPr txBox="1"/>
          <p:nvPr/>
        </p:nvSpPr>
        <p:spPr>
          <a:xfrm>
            <a:off x="315315" y="1019715"/>
            <a:ext cx="2128205" cy="142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US" sz="1800" dirty="0" err="1" smtClean="0">
                <a:latin typeface="Courier New"/>
                <a:ea typeface="Courier New"/>
                <a:cs typeface="Courier New"/>
                <a:sym typeface="Courier New"/>
              </a:rPr>
              <a:t>ovnt</a:t>
            </a:r>
            <a:r>
              <a:rPr lang="en-US" sz="1800" dirty="0" smtClean="0">
                <a:latin typeface="Courier New"/>
                <a:ea typeface="Courier New"/>
                <a:cs typeface="Courier New"/>
                <a:sym typeface="Courier New"/>
              </a:rPr>
              <a:t> log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800" dirty="0" smtClean="0">
                <a:latin typeface="Courier New"/>
                <a:ea typeface="Courier New"/>
                <a:cs typeface="Courier New"/>
                <a:sym typeface="Courier New"/>
              </a:rPr>
              <a:t>tore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 dirty="0" smtClean="0">
                <a:latin typeface="Courier New"/>
                <a:ea typeface="Courier New"/>
                <a:cs typeface="Courier New"/>
                <a:sym typeface="Courier New"/>
              </a:rPr>
              <a:t>ersist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8773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34568E-6 L -4.72222E-6 0.00031 C -0.00034 0.00648 -0.00052 0.01327 -0.00086 0.02006 C -0.00104 0.02284 -0.00173 0.02531 -0.00173 0.0284 C -0.00173 0.06327 -0.00069 0.05834 -4.72222E-6 0.08704 C 0.00018 0.09074 -4.72222E-6 0.09476 -4.72222E-6 0.09877 L -4.72222E-6 0.09908 " pathEditMode="relative" rAng="0" ptsTypes="AAAAAAA">
                                      <p:cBhvr>
                                        <p:cTn id="4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493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/>
      <p:bldP spid="418" grpId="0"/>
      <p:bldP spid="28" grpId="0"/>
      <p:bldP spid="33" grpId="0"/>
      <p:bldP spid="38" grpId="0" animBg="1"/>
      <p:bldP spid="34" grpId="0"/>
      <p:bldP spid="42" grpId="0" animBg="1"/>
      <p:bldP spid="43" grpId="0"/>
      <p:bldP spid="49" grpId="0"/>
      <p:bldP spid="57" grpId="0" animBg="1"/>
      <p:bldP spid="53" grpId="0"/>
      <p:bldP spid="39" grpId="0" animBg="1"/>
      <p:bldP spid="40" grpId="0" animBg="1"/>
      <p:bldP spid="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Experimental Setup</a:t>
            </a:r>
            <a:endParaRPr dirty="0"/>
          </a:p>
        </p:txBody>
      </p:sp>
      <p:sp>
        <p:nvSpPr>
          <p:cNvPr id="465" name="Google Shape;46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453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dirty="0" smtClean="0"/>
              <a:t>Gem5 </a:t>
            </a:r>
            <a:r>
              <a:rPr lang="en" sz="2200" dirty="0"/>
              <a:t>Full-System - details in paper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dirty="0"/>
              <a:t>Benchmarks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b="1" dirty="0"/>
              <a:t>Simple Data Structures:</a:t>
            </a:r>
            <a:r>
              <a:rPr lang="en" sz="2200" dirty="0"/>
              <a:t> Concurrent queue, Hashmap, Linked-list, Persistent cache, SPS. </a:t>
            </a:r>
            <a:r>
              <a:rPr lang="en" sz="2200" b="1" dirty="0"/>
              <a:t>Tree-based Data Structures: </a:t>
            </a:r>
            <a:r>
              <a:rPr lang="en" sz="2200" dirty="0"/>
              <a:t>C-Tree, Red-Black Tree. </a:t>
            </a:r>
            <a:r>
              <a:rPr lang="en" sz="2200" b="1" dirty="0"/>
              <a:t>TATP and TPCC</a:t>
            </a:r>
            <a:endParaRPr sz="2200" b="1" dirty="0"/>
          </a:p>
          <a:p>
            <a:pPr lvl="0" indent="-368300">
              <a:buSzPts val="2200"/>
              <a:buChar char="-"/>
            </a:pPr>
            <a:r>
              <a:rPr lang="en-US" sz="2200" dirty="0" err="1"/>
              <a:t>Configs</a:t>
            </a:r>
            <a:endParaRPr lang="en-US" sz="22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/>
          </a:p>
        </p:txBody>
      </p:sp>
      <p:sp>
        <p:nvSpPr>
          <p:cNvPr id="466" name="Google Shape;466;p31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" name="Google Shape;465;p31"/>
          <p:cNvSpPr txBox="1">
            <a:spLocks/>
          </p:cNvSpPr>
          <p:nvPr/>
        </p:nvSpPr>
        <p:spPr>
          <a:xfrm>
            <a:off x="311700" y="3265702"/>
            <a:ext cx="8520600" cy="68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 indent="-368300">
              <a:buSzPts val="2200"/>
              <a:buFont typeface="Calibri"/>
              <a:buChar char="-"/>
            </a:pPr>
            <a:r>
              <a:rPr lang="en-US" sz="2200" dirty="0"/>
              <a:t>x86 memory persistency model (baseline)</a:t>
            </a:r>
          </a:p>
          <a:p>
            <a:pPr indent="0">
              <a:spcBef>
                <a:spcPts val="1600"/>
              </a:spcBef>
              <a:spcAft>
                <a:spcPts val="1600"/>
              </a:spcAft>
              <a:buFont typeface="Calibri"/>
              <a:buNone/>
            </a:pPr>
            <a:endParaRPr lang="en-US" sz="2200" dirty="0"/>
          </a:p>
        </p:txBody>
      </p:sp>
      <p:sp>
        <p:nvSpPr>
          <p:cNvPr id="6" name="Google Shape;465;p31"/>
          <p:cNvSpPr txBox="1">
            <a:spLocks/>
          </p:cNvSpPr>
          <p:nvPr/>
        </p:nvSpPr>
        <p:spPr>
          <a:xfrm>
            <a:off x="311700" y="3651435"/>
            <a:ext cx="8520600" cy="68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 indent="-368300">
              <a:buSzPts val="2200"/>
              <a:buFont typeface="Calibri"/>
              <a:buChar char="-"/>
            </a:pPr>
            <a:r>
              <a:rPr lang="en-US" sz="2200" dirty="0"/>
              <a:t>Themis</a:t>
            </a:r>
          </a:p>
        </p:txBody>
      </p:sp>
      <p:sp>
        <p:nvSpPr>
          <p:cNvPr id="7" name="Google Shape;465;p31"/>
          <p:cNvSpPr txBox="1">
            <a:spLocks/>
          </p:cNvSpPr>
          <p:nvPr/>
        </p:nvSpPr>
        <p:spPr>
          <a:xfrm>
            <a:off x="311700" y="3991576"/>
            <a:ext cx="8520600" cy="68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 indent="-368300">
              <a:buSzPts val="2200"/>
              <a:buFont typeface="Calibri"/>
              <a:buChar char="-"/>
            </a:pPr>
            <a:r>
              <a:rPr lang="en-US" sz="2200" dirty="0"/>
              <a:t>Ideal</a:t>
            </a:r>
          </a:p>
          <a:p>
            <a:pPr indent="0">
              <a:spcBef>
                <a:spcPts val="1600"/>
              </a:spcBef>
              <a:spcAft>
                <a:spcPts val="1600"/>
              </a:spcAft>
              <a:buFont typeface="Calibri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3650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5002046"/>
              </p:ext>
            </p:extLst>
          </p:nvPr>
        </p:nvGraphicFramePr>
        <p:xfrm>
          <a:off x="0" y="657225"/>
          <a:ext cx="9144000" cy="4352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1" name="Google Shape;471;p32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72" name="Google Shape;472;p32"/>
          <p:cNvSpPr txBox="1"/>
          <p:nvPr/>
        </p:nvSpPr>
        <p:spPr>
          <a:xfrm>
            <a:off x="7192273" y="1173366"/>
            <a:ext cx="1028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51D71B"/>
                </a:solidFill>
                <a:latin typeface="Calibri"/>
                <a:ea typeface="Calibri"/>
                <a:cs typeface="Calibri"/>
                <a:sym typeface="Calibri"/>
              </a:rPr>
              <a:t>Better</a:t>
            </a:r>
            <a:endParaRPr sz="2500" b="1" dirty="0">
              <a:solidFill>
                <a:srgbClr val="51D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311700" y="25144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Speedup</a:t>
            </a:r>
            <a:endParaRPr dirty="0"/>
          </a:p>
        </p:txBody>
      </p:sp>
      <p:sp>
        <p:nvSpPr>
          <p:cNvPr id="475" name="Google Shape;475;p32"/>
          <p:cNvSpPr/>
          <p:nvPr/>
        </p:nvSpPr>
        <p:spPr>
          <a:xfrm>
            <a:off x="7001773" y="1069566"/>
            <a:ext cx="295200" cy="438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1D7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Oval 7"/>
          <p:cNvSpPr/>
          <p:nvPr/>
        </p:nvSpPr>
        <p:spPr>
          <a:xfrm>
            <a:off x="8367122" y="1755528"/>
            <a:ext cx="438150" cy="7239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89259" y="1173366"/>
            <a:ext cx="438150" cy="13060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64534" y="737148"/>
            <a:ext cx="102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1.87x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54050" y="1303177"/>
            <a:ext cx="102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1.45x</a:t>
            </a:r>
          </a:p>
        </p:txBody>
      </p:sp>
      <p:sp>
        <p:nvSpPr>
          <p:cNvPr id="12" name="Google Shape;429;p29"/>
          <p:cNvSpPr/>
          <p:nvPr/>
        </p:nvSpPr>
        <p:spPr>
          <a:xfrm>
            <a:off x="1987229" y="2493898"/>
            <a:ext cx="5409531" cy="1101588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30;p29"/>
          <p:cNvSpPr txBox="1">
            <a:spLocks noGrp="1"/>
          </p:cNvSpPr>
          <p:nvPr>
            <p:ph type="body" idx="1"/>
          </p:nvPr>
        </p:nvSpPr>
        <p:spPr>
          <a:xfrm>
            <a:off x="1977069" y="2452122"/>
            <a:ext cx="5462528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Ordering is preserved without any </a:t>
            </a:r>
            <a:br>
              <a:rPr lang="en" sz="2800" b="1" dirty="0"/>
            </a:br>
            <a:r>
              <a:rPr lang="en" sz="2800" b="1" dirty="0"/>
              <a:t>significant performance loss</a:t>
            </a:r>
            <a:endParaRPr sz="2800" b="1" dirty="0"/>
          </a:p>
        </p:txBody>
      </p:sp>
      <p:sp>
        <p:nvSpPr>
          <p:cNvPr id="14" name="Oval 13"/>
          <p:cNvSpPr/>
          <p:nvPr/>
        </p:nvSpPr>
        <p:spPr>
          <a:xfrm rot="5400000">
            <a:off x="1536153" y="1500384"/>
            <a:ext cx="317869" cy="47445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 rot="5400000">
            <a:off x="2302688" y="1725233"/>
            <a:ext cx="317869" cy="47445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 rot="5400000">
            <a:off x="3102642" y="1698445"/>
            <a:ext cx="317869" cy="47445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 rot="5400000">
            <a:off x="3905600" y="1220119"/>
            <a:ext cx="317869" cy="47445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 rot="5400000">
            <a:off x="4678132" y="1101825"/>
            <a:ext cx="317869" cy="47445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 rot="5400000">
            <a:off x="5441043" y="2029165"/>
            <a:ext cx="317869" cy="47445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 rot="5400000">
            <a:off x="6211656" y="1240011"/>
            <a:ext cx="317869" cy="47445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5400000">
            <a:off x="6990438" y="2123328"/>
            <a:ext cx="317869" cy="47445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5400000">
            <a:off x="7784916" y="2039185"/>
            <a:ext cx="317869" cy="47445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 rot="5400000">
            <a:off x="8576209" y="1661724"/>
            <a:ext cx="317869" cy="47445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 animBg="1"/>
      <p:bldP spid="13" grpId="0" build="p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558643"/>
              </p:ext>
            </p:extLst>
          </p:nvPr>
        </p:nvGraphicFramePr>
        <p:xfrm>
          <a:off x="26928" y="911189"/>
          <a:ext cx="9117072" cy="4186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7" name="Google Shape;487;p34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89" name="Google Shape;489;p34"/>
          <p:cNvSpPr txBox="1">
            <a:spLocks noGrp="1"/>
          </p:cNvSpPr>
          <p:nvPr>
            <p:ph type="title"/>
          </p:nvPr>
        </p:nvSpPr>
        <p:spPr>
          <a:xfrm>
            <a:off x="36885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Sensitivity Analysis: Transaction Size</a:t>
            </a:r>
            <a:endParaRPr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334735" y="1845174"/>
            <a:ext cx="407849" cy="374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24883" y="2047072"/>
            <a:ext cx="336431" cy="405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92357" y="2032566"/>
            <a:ext cx="389290" cy="357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63946" y="1642512"/>
            <a:ext cx="416959" cy="409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263204" y="1588100"/>
            <a:ext cx="386158" cy="3510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265409" y="2343062"/>
            <a:ext cx="475325" cy="1679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270553" y="1620394"/>
            <a:ext cx="361518" cy="3510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214370" y="1906835"/>
            <a:ext cx="431689" cy="3792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429;p29"/>
          <p:cNvSpPr/>
          <p:nvPr/>
        </p:nvSpPr>
        <p:spPr>
          <a:xfrm>
            <a:off x="238760" y="2799210"/>
            <a:ext cx="8690359" cy="52044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0;p29"/>
          <p:cNvSpPr txBox="1">
            <a:spLocks noGrp="1"/>
          </p:cNvSpPr>
          <p:nvPr>
            <p:ph type="body" idx="1"/>
          </p:nvPr>
        </p:nvSpPr>
        <p:spPr>
          <a:xfrm>
            <a:off x="238759" y="2734622"/>
            <a:ext cx="8690359" cy="649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sz="2800" b="1" dirty="0"/>
              <a:t>Themis improvements are higher with larger transactions</a:t>
            </a:r>
            <a:endParaRPr sz="2800" b="1" dirty="0"/>
          </a:p>
        </p:txBody>
      </p:sp>
      <p:sp>
        <p:nvSpPr>
          <p:cNvPr id="19" name="Google Shape;472;p32"/>
          <p:cNvSpPr txBox="1"/>
          <p:nvPr/>
        </p:nvSpPr>
        <p:spPr>
          <a:xfrm>
            <a:off x="7967700" y="1214576"/>
            <a:ext cx="1028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51D71B"/>
                </a:solidFill>
                <a:latin typeface="Calibri"/>
                <a:ea typeface="Calibri"/>
                <a:cs typeface="Calibri"/>
                <a:sym typeface="Calibri"/>
              </a:rPr>
              <a:t>Better</a:t>
            </a:r>
            <a:endParaRPr sz="2500" b="1" dirty="0">
              <a:solidFill>
                <a:srgbClr val="51D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5;p32"/>
          <p:cNvSpPr/>
          <p:nvPr/>
        </p:nvSpPr>
        <p:spPr>
          <a:xfrm>
            <a:off x="7777200" y="1110776"/>
            <a:ext cx="295200" cy="438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1D7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6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97" name="Google Shape;49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68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dirty="0"/>
              <a:t>- </a:t>
            </a:r>
            <a:r>
              <a:rPr lang="en-US" b="1" dirty="0"/>
              <a:t>x86 </a:t>
            </a:r>
            <a:r>
              <a:rPr lang="en-US" dirty="0"/>
              <a:t>provides two </a:t>
            </a:r>
            <a:r>
              <a:rPr lang="en-US" dirty="0" smtClean="0"/>
              <a:t>paths </a:t>
            </a:r>
            <a:r>
              <a:rPr lang="en-US" dirty="0"/>
              <a:t>to PM</a:t>
            </a:r>
          </a:p>
          <a:p>
            <a:pPr marL="546100" lvl="1" indent="0">
              <a:spcBef>
                <a:spcPts val="0"/>
              </a:spcBef>
              <a:buSzPts val="2200"/>
              <a:buNone/>
            </a:pPr>
            <a:r>
              <a:rPr lang="en-US" sz="2200" dirty="0"/>
              <a:t>- </a:t>
            </a:r>
            <a:r>
              <a:rPr lang="en-US" sz="2400" b="1" dirty="0">
                <a:solidFill>
                  <a:srgbClr val="FF0000"/>
                </a:solidFill>
              </a:rPr>
              <a:t>Expensive</a:t>
            </a:r>
            <a:r>
              <a:rPr lang="en-US" sz="2400" dirty="0"/>
              <a:t> fence instructions to order across paths</a:t>
            </a:r>
            <a:endParaRPr sz="2400" dirty="0"/>
          </a:p>
        </p:txBody>
      </p:sp>
      <p:sp>
        <p:nvSpPr>
          <p:cNvPr id="498" name="Google Shape;498;p35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Google Shape;497;p35"/>
          <p:cNvSpPr txBox="1">
            <a:spLocks/>
          </p:cNvSpPr>
          <p:nvPr/>
        </p:nvSpPr>
        <p:spPr>
          <a:xfrm>
            <a:off x="311700" y="2232804"/>
            <a:ext cx="8520600" cy="1683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8900" indent="0">
              <a:buSzPts val="2200"/>
              <a:buFont typeface="Calibri"/>
              <a:buNone/>
            </a:pPr>
            <a:r>
              <a:rPr lang="en-US" sz="2200" dirty="0"/>
              <a:t>- </a:t>
            </a:r>
            <a:r>
              <a:rPr lang="en-US" b="1" dirty="0"/>
              <a:t>Themis</a:t>
            </a:r>
          </a:p>
          <a:p>
            <a:pPr marL="546100" lvl="1" indent="0">
              <a:spcBef>
                <a:spcPts val="0"/>
              </a:spcBef>
              <a:buSzPts val="2200"/>
              <a:buNone/>
            </a:pPr>
            <a:r>
              <a:rPr lang="en-US" sz="2400" dirty="0"/>
              <a:t>- Implicit ordering guarantees </a:t>
            </a:r>
            <a:r>
              <a:rPr lang="en-US" sz="2400" b="1" dirty="0">
                <a:solidFill>
                  <a:srgbClr val="FF0000"/>
                </a:solidFill>
              </a:rPr>
              <a:t>without</a:t>
            </a:r>
            <a:r>
              <a:rPr lang="en-US" sz="2400" dirty="0"/>
              <a:t> using an intervening fence instruction</a:t>
            </a:r>
          </a:p>
          <a:p>
            <a:pPr marL="546100" lvl="1" indent="0">
              <a:spcBef>
                <a:spcPts val="0"/>
              </a:spcBef>
              <a:buSzPts val="2200"/>
              <a:buNone/>
            </a:pPr>
            <a:r>
              <a:rPr lang="en-US" sz="2400" dirty="0"/>
              <a:t>- </a:t>
            </a:r>
            <a:r>
              <a:rPr lang="en-US" sz="2400" b="1" dirty="0">
                <a:solidFill>
                  <a:srgbClr val="92D050"/>
                </a:solidFill>
              </a:rPr>
              <a:t>1.45x</a:t>
            </a:r>
            <a:r>
              <a:rPr lang="en-US" sz="2400" dirty="0"/>
              <a:t> speedup over x86 memory persistency model</a:t>
            </a:r>
          </a:p>
          <a:p>
            <a:pPr marL="889000" lvl="1" indent="-342900">
              <a:spcBef>
                <a:spcPts val="0"/>
              </a:spcBef>
              <a:buSzPts val="2200"/>
              <a:buFontTx/>
              <a:buChar char="-"/>
            </a:pP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dirty="0">
                <a:solidFill>
                  <a:srgbClr val="125598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4300" b="1" dirty="0">
              <a:solidFill>
                <a:srgbClr val="1255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7"/>
          <p:cNvSpPr txBox="1">
            <a:spLocks noGrp="1"/>
          </p:cNvSpPr>
          <p:nvPr>
            <p:ph type="subTitle" idx="1"/>
          </p:nvPr>
        </p:nvSpPr>
        <p:spPr>
          <a:xfrm>
            <a:off x="311708" y="402650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This presentation and recording belong to the authors. No distribution is allowed without the authors' permission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3" name="Google Shape;51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83" y="1136538"/>
            <a:ext cx="1536192" cy="1737360"/>
          </a:xfrm>
          <a:prstGeom prst="rect">
            <a:avLst/>
          </a:prstGeom>
        </p:spPr>
      </p:pic>
      <p:sp>
        <p:nvSpPr>
          <p:cNvPr id="88" name="Google Shape;88;p16"/>
          <p:cNvSpPr/>
          <p:nvPr/>
        </p:nvSpPr>
        <p:spPr>
          <a:xfrm>
            <a:off x="1251371" y="4276168"/>
            <a:ext cx="6610500" cy="526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200" dirty="0"/>
              <a:t>Failure Atomicity</a:t>
            </a:r>
            <a:endParaRPr sz="3200" b="1" dirty="0">
              <a:solidFill>
                <a:srgbClr val="1255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11196" y="4183317"/>
            <a:ext cx="9144000" cy="1180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Updates need to be visible atomically in PM</a:t>
            </a:r>
            <a:endParaRPr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22" y="1102353"/>
            <a:ext cx="1534278" cy="17734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54326" y="874928"/>
            <a:ext cx="960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Alice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17" y="3212499"/>
            <a:ext cx="952521" cy="8079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849" y="3212499"/>
            <a:ext cx="952521" cy="807942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1932319" y="3063584"/>
            <a:ext cx="896005" cy="347823"/>
          </a:xfrm>
          <a:prstGeom prst="wedgeRectCallout">
            <a:avLst>
              <a:gd name="adj1" fmla="val -29498"/>
              <a:gd name="adj2" fmla="val 124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 flipH="1">
            <a:off x="6078580" y="3038587"/>
            <a:ext cx="896005" cy="347823"/>
          </a:xfrm>
          <a:prstGeom prst="wedgeRectCallout">
            <a:avLst>
              <a:gd name="adj1" fmla="val -29498"/>
              <a:gd name="adj2" fmla="val 124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92902" y="799177"/>
            <a:ext cx="803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Bob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70" y="1237380"/>
            <a:ext cx="1384840" cy="84759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380422" y="944908"/>
            <a:ext cx="96004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20$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15098" y="2991212"/>
            <a:ext cx="92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50$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65983" y="2992857"/>
            <a:ext cx="92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20$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24091" y="3000870"/>
            <a:ext cx="92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30$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74976" y="3008304"/>
            <a:ext cx="92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40$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508960" y="2961325"/>
            <a:ext cx="806569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44948" y="3314453"/>
            <a:ext cx="1789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0" t="30459" r="29007" b="21495"/>
          <a:stretch/>
        </p:blipFill>
        <p:spPr>
          <a:xfrm>
            <a:off x="1468623" y="3450398"/>
            <a:ext cx="388190" cy="388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12 -0.00494 0.00555 -0.01173 0.00937 -0.01513 C 0.01284 -0.01821 0.01684 -0.01729 0.02066 -0.01852 C 0.03038 -0.0213 0.02986 -0.02192 0.03854 -0.02346 L 0.05833 -0.02686 C 0.0625 -0.02902 0.06649 -0.03179 0.07066 -0.03365 C 0.07291 -0.03457 0.07517 -0.03426 0.07725 -0.03519 C 0.07864 -0.03581 0.07968 -0.03827 0.08107 -0.03858 C 0.08472 -0.03982 0.08854 -0.03951 0.09236 -0.04044 C 0.09739 -0.04136 0.10746 -0.04352 0.10746 -0.04352 L 0.2368 -0.04198 C 0.23941 -0.04198 0.24166 -0.03827 0.24427 -0.03704 C 0.2467 -0.0355 0.25364 -0.03395 0.25555 -0.03365 C 0.26111 -0.02994 0.26406 -0.02747 0.26979 -0.025 C 0.27152 -0.02439 0.27343 -0.02408 0.27534 -0.02346 C 0.28003 -0.0179 0.27691 -0.02068 0.28385 -0.01852 C 0.28541 -0.0179 0.28698 -0.01729 0.28854 -0.01667 C 0.29305 -0.01544 0.29739 -0.01482 0.30173 -0.01327 C 0.31441 -0.00926 0.30451 -0.0105 0.3151 -0.00834 C 0.31823 -0.00772 0.32135 -0.0071 0.32448 -0.00648 C 0.32691 -0.00618 0.32951 -0.00556 0.33194 -0.00494 C 0.33298 -0.00371 0.33385 -0.00216 0.33489 -0.00155 C 0.34218 0.00308 0.34375 0.00185 0.35191 0.00185 L 0.35191 0.00185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12 -0.00494 0.00555 -0.01173 0.00937 -0.01513 C 0.01284 -0.01821 0.01684 -0.01729 0.02066 -0.01852 C 0.03038 -0.0213 0.02986 -0.02192 0.03854 -0.02346 L 0.05833 -0.02686 C 0.0625 -0.02902 0.06649 -0.03179 0.07066 -0.03365 C 0.07291 -0.03457 0.07517 -0.03426 0.07725 -0.03519 C 0.07864 -0.03581 0.07968 -0.03827 0.08107 -0.03858 C 0.08472 -0.03982 0.08854 -0.03951 0.09236 -0.04044 C 0.09739 -0.04136 0.10746 -0.04352 0.10746 -0.04352 L 0.2368 -0.04198 C 0.23941 -0.04198 0.24166 -0.03827 0.24427 -0.03704 C 0.2467 -0.0355 0.25364 -0.03395 0.25555 -0.03365 C 0.26111 -0.02994 0.26406 -0.02747 0.26979 -0.025 C 0.27152 -0.02439 0.27343 -0.02408 0.27534 -0.02346 C 0.28003 -0.0179 0.27691 -0.02068 0.28385 -0.01852 C 0.28541 -0.0179 0.28698 -0.01729 0.28854 -0.01667 C 0.29305 -0.01544 0.29739 -0.01482 0.30173 -0.01327 C 0.31441 -0.00926 0.30451 -0.0105 0.3151 -0.00834 C 0.31823 -0.00772 0.32135 -0.0071 0.32448 -0.00648 C 0.32691 -0.00618 0.32951 -0.00556 0.33194 -0.00494 C 0.33298 -0.00371 0.33385 -0.00216 0.33489 -0.00155 C 0.34218 0.00308 0.34375 0.00185 0.35191 0.00185 L 0.35191 0.00185 " pathEditMode="relative" ptsTypes="AAAAAAAAAAAAAAAAAAAAAAA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09" grpId="0" build="p"/>
      <p:bldP spid="23" grpId="0"/>
      <p:bldP spid="24" grpId="0"/>
      <p:bldP spid="25" grpId="0"/>
      <p:bldP spid="2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209" y="1145164"/>
            <a:ext cx="1536192" cy="1737360"/>
          </a:xfrm>
          <a:prstGeom prst="rect">
            <a:avLst/>
          </a:prstGeom>
        </p:spPr>
      </p:pic>
      <p:sp>
        <p:nvSpPr>
          <p:cNvPr id="88" name="Google Shape;88;p16"/>
          <p:cNvSpPr/>
          <p:nvPr/>
        </p:nvSpPr>
        <p:spPr>
          <a:xfrm>
            <a:off x="1608828" y="4275683"/>
            <a:ext cx="5874588" cy="528766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200" dirty="0"/>
              <a:t>Failure Atomicity </a:t>
            </a:r>
            <a:r>
              <a:rPr lang="en" sz="3200" b="1" dirty="0">
                <a:solidFill>
                  <a:srgbClr val="125598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sz="3200" b="1" dirty="0">
              <a:solidFill>
                <a:srgbClr val="1255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19822" y="4166071"/>
            <a:ext cx="9144000" cy="1180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/>
              <a:t>How to guarantee failure atomicity?</a:t>
            </a:r>
            <a:endParaRPr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48" y="1110979"/>
            <a:ext cx="1534278" cy="17734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62952" y="883554"/>
            <a:ext cx="960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Alice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43" y="3247004"/>
            <a:ext cx="952521" cy="8079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475" y="3247004"/>
            <a:ext cx="952521" cy="807942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1940945" y="3098089"/>
            <a:ext cx="896005" cy="347823"/>
          </a:xfrm>
          <a:prstGeom prst="wedgeRectCallout">
            <a:avLst>
              <a:gd name="adj1" fmla="val -29498"/>
              <a:gd name="adj2" fmla="val 124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 flipH="1">
            <a:off x="6087206" y="3073092"/>
            <a:ext cx="896005" cy="347823"/>
          </a:xfrm>
          <a:prstGeom prst="wedgeRectCallout">
            <a:avLst>
              <a:gd name="adj1" fmla="val -29498"/>
              <a:gd name="adj2" fmla="val 1245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01528" y="807803"/>
            <a:ext cx="803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Bob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96" y="1246006"/>
            <a:ext cx="1384840" cy="84759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384668" y="963451"/>
            <a:ext cx="960044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20$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23724" y="3025717"/>
            <a:ext cx="92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50$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74609" y="3027362"/>
            <a:ext cx="92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20$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2717" y="3035375"/>
            <a:ext cx="92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30$</a:t>
            </a:r>
          </a:p>
        </p:txBody>
      </p:sp>
      <p:sp>
        <p:nvSpPr>
          <p:cNvPr id="112" name="Google Shape;112;p16"/>
          <p:cNvSpPr/>
          <p:nvPr/>
        </p:nvSpPr>
        <p:spPr>
          <a:xfrm>
            <a:off x="3933145" y="1736822"/>
            <a:ext cx="844459" cy="1277022"/>
          </a:xfrm>
          <a:prstGeom prst="lightningBol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8;p20"/>
          <p:cNvSpPr txBox="1"/>
          <p:nvPr/>
        </p:nvSpPr>
        <p:spPr>
          <a:xfrm rot="-574">
            <a:off x="4127405" y="1856427"/>
            <a:ext cx="179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Failure</a:t>
            </a:r>
            <a:endParaRPr sz="2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7586" y="2969951"/>
            <a:ext cx="806569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3574" y="3323079"/>
            <a:ext cx="1789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0" t="30459" r="29007" b="21495"/>
          <a:stretch/>
        </p:blipFill>
        <p:spPr>
          <a:xfrm>
            <a:off x="1456791" y="3480032"/>
            <a:ext cx="388190" cy="388189"/>
          </a:xfrm>
          <a:prstGeom prst="rect">
            <a:avLst/>
          </a:prstGeom>
        </p:spPr>
      </p:pic>
      <p:sp>
        <p:nvSpPr>
          <p:cNvPr id="27" name="Google Shape;135;p17"/>
          <p:cNvSpPr txBox="1"/>
          <p:nvPr/>
        </p:nvSpPr>
        <p:spPr>
          <a:xfrm>
            <a:off x="541795" y="3778356"/>
            <a:ext cx="2312810" cy="38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Money is lost!</a:t>
            </a:r>
            <a:endParaRPr sz="2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50367" y="1702558"/>
            <a:ext cx="147320" cy="58421"/>
            <a:chOff x="831120" y="1725907"/>
            <a:chExt cx="147320" cy="5842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92" t="36464" r="42506" b="60241"/>
            <a:stretch/>
          </p:blipFill>
          <p:spPr>
            <a:xfrm>
              <a:off x="831120" y="1725907"/>
              <a:ext cx="147320" cy="58421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881380" y="1739900"/>
              <a:ext cx="58715" cy="40640"/>
            </a:xfrm>
            <a:custGeom>
              <a:avLst/>
              <a:gdLst>
                <a:gd name="connsiteX0" fmla="*/ 0 w 58715"/>
                <a:gd name="connsiteY0" fmla="*/ 35560 h 40640"/>
                <a:gd name="connsiteX1" fmla="*/ 7620 w 58715"/>
                <a:gd name="connsiteY1" fmla="*/ 22860 h 40640"/>
                <a:gd name="connsiteX2" fmla="*/ 15240 w 58715"/>
                <a:gd name="connsiteY2" fmla="*/ 7620 h 40640"/>
                <a:gd name="connsiteX3" fmla="*/ 30480 w 58715"/>
                <a:gd name="connsiteY3" fmla="*/ 0 h 40640"/>
                <a:gd name="connsiteX4" fmla="*/ 48260 w 58715"/>
                <a:gd name="connsiteY4" fmla="*/ 2540 h 40640"/>
                <a:gd name="connsiteX5" fmla="*/ 55880 w 58715"/>
                <a:gd name="connsiteY5" fmla="*/ 5080 h 40640"/>
                <a:gd name="connsiteX6" fmla="*/ 58420 w 58715"/>
                <a:gd name="connsiteY6" fmla="*/ 12700 h 40640"/>
                <a:gd name="connsiteX7" fmla="*/ 58420 w 58715"/>
                <a:gd name="connsiteY7" fmla="*/ 40640 h 4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15" h="40640">
                  <a:moveTo>
                    <a:pt x="0" y="35560"/>
                  </a:moveTo>
                  <a:cubicBezTo>
                    <a:pt x="2540" y="31327"/>
                    <a:pt x="5412" y="27276"/>
                    <a:pt x="7620" y="22860"/>
                  </a:cubicBezTo>
                  <a:cubicBezTo>
                    <a:pt x="11752" y="14597"/>
                    <a:pt x="7961" y="14899"/>
                    <a:pt x="15240" y="7620"/>
                  </a:cubicBezTo>
                  <a:cubicBezTo>
                    <a:pt x="20164" y="2696"/>
                    <a:pt x="24282" y="2066"/>
                    <a:pt x="30480" y="0"/>
                  </a:cubicBezTo>
                  <a:cubicBezTo>
                    <a:pt x="36407" y="847"/>
                    <a:pt x="42389" y="1366"/>
                    <a:pt x="48260" y="2540"/>
                  </a:cubicBezTo>
                  <a:cubicBezTo>
                    <a:pt x="50885" y="3065"/>
                    <a:pt x="53987" y="3187"/>
                    <a:pt x="55880" y="5080"/>
                  </a:cubicBezTo>
                  <a:cubicBezTo>
                    <a:pt x="57773" y="6973"/>
                    <a:pt x="58229" y="10029"/>
                    <a:pt x="58420" y="12700"/>
                  </a:cubicBezTo>
                  <a:cubicBezTo>
                    <a:pt x="59084" y="21990"/>
                    <a:pt x="58420" y="31327"/>
                    <a:pt x="58420" y="40640"/>
                  </a:cubicBezTo>
                </a:path>
              </a:pathLst>
            </a:custGeom>
            <a:noFill/>
            <a:ln w="12700">
              <a:solidFill>
                <a:srgbClr val="045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0" t="32770" r="44762" b="64013"/>
          <a:stretch/>
        </p:blipFill>
        <p:spPr>
          <a:xfrm rot="10800000">
            <a:off x="7176134" y="1717953"/>
            <a:ext cx="203835" cy="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3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816 -0.00309 0.01614 -0.00648 0.02447 -0.00864 C 0.02916 -0.00988 0.03385 -0.00957 0.03854 -0.0105 L 0.06128 -0.01358 C 0.06319 -0.0142 0.0651 -0.01451 0.06684 -0.01543 C 0.06909 -0.01636 0.07118 -0.01821 0.07343 -0.01883 C 0.07638 -0.01976 0.07916 -0.02006 0.08194 -0.02037 C 0.1651 -0.01852 0.12725 -0.01883 0.19531 -0.01883 L 0.19531 -0.01883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816 -0.00309 0.01614 -0.00648 0.02447 -0.00864 C 0.02916 -0.00988 0.03385 -0.00957 0.03854 -0.0105 L 0.06128 -0.01358 C 0.06319 -0.0142 0.0651 -0.01451 0.06684 -0.01543 C 0.06909 -0.01636 0.07118 -0.01821 0.07343 -0.01883 C 0.07638 -0.01976 0.07916 -0.02006 0.08194 -0.02037 C 0.1651 -0.01852 0.12725 -0.01883 0.19531 -0.01883 L 0.19531 -0.01883 " pathEditMode="relative" ptsTypes="AAAAAAAA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09" grpId="0" build="p"/>
      <p:bldP spid="23" grpId="0"/>
      <p:bldP spid="24" grpId="0"/>
      <p:bldP spid="26" grpId="0"/>
      <p:bldP spid="112" grpId="0" animBg="1"/>
      <p:bldP spid="21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719420" y="3889117"/>
            <a:ext cx="7465239" cy="84678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25598"/>
                </a:solidFill>
                <a:latin typeface="Calibri"/>
                <a:ea typeface="Calibri"/>
                <a:cs typeface="Calibri"/>
                <a:sym typeface="Calibri"/>
              </a:rPr>
              <a:t>Failure Atomicity by Undo Logging</a:t>
            </a:r>
            <a:endParaRPr sz="3200" b="1" dirty="0">
              <a:solidFill>
                <a:srgbClr val="1255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311700" y="3726131"/>
            <a:ext cx="8428008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How to provide the required ordering primitives </a:t>
            </a:r>
            <a:br>
              <a:rPr lang="en" sz="2800" b="1" dirty="0"/>
            </a:br>
            <a:r>
              <a:rPr lang="en" sz="2800" b="1" dirty="0"/>
              <a:t>more efficiently?</a:t>
            </a:r>
            <a:endParaRPr sz="2800" b="1" dirty="0"/>
          </a:p>
        </p:txBody>
      </p:sp>
      <p:sp>
        <p:nvSpPr>
          <p:cNvPr id="121" name="Google Shape;121;p17"/>
          <p:cNvSpPr/>
          <p:nvPr/>
        </p:nvSpPr>
        <p:spPr>
          <a:xfrm>
            <a:off x="3408779" y="1648811"/>
            <a:ext cx="2288492" cy="35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Create and Persist Log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3408779" y="2247235"/>
            <a:ext cx="2288492" cy="353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Update Data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3408779" y="2850835"/>
            <a:ext cx="2288492" cy="3534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Persist Data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3408779" y="3454435"/>
            <a:ext cx="2288492" cy="353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5" name="Google Shape;125;p17"/>
          <p:cNvCxnSpPr>
            <a:stCxn id="121" idx="2"/>
            <a:endCxn id="122" idx="0"/>
          </p:cNvCxnSpPr>
          <p:nvPr/>
        </p:nvCxnSpPr>
        <p:spPr>
          <a:xfrm>
            <a:off x="4553025" y="2002211"/>
            <a:ext cx="0" cy="24502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17"/>
          <p:cNvCxnSpPr>
            <a:stCxn id="122" idx="2"/>
            <a:endCxn id="123" idx="0"/>
          </p:cNvCxnSpPr>
          <p:nvPr/>
        </p:nvCxnSpPr>
        <p:spPr>
          <a:xfrm>
            <a:off x="4553025" y="2600635"/>
            <a:ext cx="0" cy="250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7"/>
          <p:cNvCxnSpPr/>
          <p:nvPr/>
        </p:nvCxnSpPr>
        <p:spPr>
          <a:xfrm>
            <a:off x="4553025" y="3204235"/>
            <a:ext cx="0" cy="250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3388835" y="2099536"/>
            <a:ext cx="232838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1" name="Google Shape;131;p17"/>
          <p:cNvSpPr txBox="1"/>
          <p:nvPr/>
        </p:nvSpPr>
        <p:spPr>
          <a:xfrm>
            <a:off x="5689198" y="1882822"/>
            <a:ext cx="7695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Fence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5697271" y="2488936"/>
            <a:ext cx="7695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Fence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697271" y="3104274"/>
            <a:ext cx="7695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Fence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35;p17"/>
          <p:cNvSpPr txBox="1"/>
          <p:nvPr/>
        </p:nvSpPr>
        <p:spPr>
          <a:xfrm>
            <a:off x="311700" y="1086251"/>
            <a:ext cx="8646562" cy="761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Undo Logging is a common technique to achieve Failure Atomicity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Google Shape;129;p17"/>
          <p:cNvCxnSpPr/>
          <p:nvPr/>
        </p:nvCxnSpPr>
        <p:spPr>
          <a:xfrm>
            <a:off x="3388835" y="2725735"/>
            <a:ext cx="232838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" name="Google Shape;129;p17"/>
          <p:cNvCxnSpPr/>
          <p:nvPr/>
        </p:nvCxnSpPr>
        <p:spPr>
          <a:xfrm>
            <a:off x="3388835" y="3329335"/>
            <a:ext cx="232838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0" grpId="0" build="p"/>
      <p:bldP spid="121" grpId="0" animBg="1"/>
      <p:bldP spid="122" grpId="0" animBg="1"/>
      <p:bldP spid="123" grpId="0" animBg="1"/>
      <p:bldP spid="124" grpId="0" animBg="1"/>
      <p:bldP spid="131" grpId="0"/>
      <p:bldP spid="132" grpId="0"/>
      <p:bldP spid="1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Contributions</a:t>
            </a:r>
            <a:endParaRPr dirty="0"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339858" y="1002747"/>
            <a:ext cx="8520600" cy="1866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b="1" dirty="0" smtClean="0"/>
              <a:t>- x86</a:t>
            </a:r>
            <a:r>
              <a:rPr lang="en-US" dirty="0" smtClean="0"/>
              <a:t> </a:t>
            </a:r>
            <a:r>
              <a:rPr lang="en-US" dirty="0"/>
              <a:t>memory persistency </a:t>
            </a:r>
            <a:r>
              <a:rPr lang="en-US" dirty="0" smtClean="0"/>
              <a:t>model</a:t>
            </a:r>
            <a:endParaRPr lang="en-US" sz="2400" dirty="0" smtClean="0"/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400" dirty="0"/>
              <a:t>	</a:t>
            </a:r>
            <a:r>
              <a:rPr lang="en-US" sz="2400" dirty="0" smtClean="0"/>
              <a:t>- Inefficient non-temporal        temporal ordering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400" dirty="0"/>
              <a:t>	- Enforce </a:t>
            </a:r>
            <a:r>
              <a:rPr lang="en-US" sz="2400" b="1" dirty="0">
                <a:solidFill>
                  <a:srgbClr val="FF0000"/>
                </a:solidFill>
              </a:rPr>
              <a:t>unnecessary</a:t>
            </a:r>
            <a:r>
              <a:rPr lang="en-US" sz="2400" dirty="0"/>
              <a:t> persist orderings</a:t>
            </a:r>
            <a:endParaRPr lang="en-US" sz="2400" dirty="0" smtClean="0"/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" name="Google Shape;141;p18"/>
          <p:cNvSpPr txBox="1">
            <a:spLocks/>
          </p:cNvSpPr>
          <p:nvPr/>
        </p:nvSpPr>
        <p:spPr>
          <a:xfrm>
            <a:off x="339858" y="2799037"/>
            <a:ext cx="8635042" cy="267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9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Calibri"/>
              <a:buChar char="■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Calibri"/>
              <a:buNone/>
            </a:pPr>
            <a:r>
              <a:rPr lang="en-US" dirty="0"/>
              <a:t>- </a:t>
            </a:r>
            <a:r>
              <a:rPr lang="en-US" b="1" dirty="0" smtClean="0"/>
              <a:t>Themis</a:t>
            </a:r>
            <a:r>
              <a:rPr lang="en-US" dirty="0" smtClean="0"/>
              <a:t> 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Calibri"/>
              <a:buNone/>
            </a:pPr>
            <a:r>
              <a:rPr lang="en-US" dirty="0" smtClean="0"/>
              <a:t>	</a:t>
            </a:r>
            <a:r>
              <a:rPr lang="en-US" sz="2800" dirty="0" smtClean="0"/>
              <a:t>- </a:t>
            </a:r>
            <a:r>
              <a:rPr lang="en-US" sz="2400" dirty="0" smtClean="0"/>
              <a:t>Provide this order </a:t>
            </a:r>
            <a:r>
              <a:rPr lang="en-US" sz="2400" b="1" dirty="0" smtClean="0">
                <a:solidFill>
                  <a:srgbClr val="FF0000"/>
                </a:solidFill>
              </a:rPr>
              <a:t>without</a:t>
            </a:r>
            <a:r>
              <a:rPr lang="en-US" sz="2400" dirty="0" smtClean="0"/>
              <a:t> using fence 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Calibri"/>
              <a:buNone/>
            </a:pPr>
            <a:r>
              <a:rPr lang="en-US" sz="2400" dirty="0"/>
              <a:t>	- </a:t>
            </a:r>
            <a:r>
              <a:rPr lang="en-US" sz="2400" b="1" dirty="0">
                <a:solidFill>
                  <a:srgbClr val="92D050"/>
                </a:solidFill>
              </a:rPr>
              <a:t>1.45x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/>
              <a:t>speedup over x86 memory persistency model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617410" y="1961897"/>
            <a:ext cx="40544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1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Background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x86 Memory Persistency Model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Themis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Evaluation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4891088" y="3676650"/>
            <a:ext cx="3010700" cy="916775"/>
          </a:xfrm>
          <a:custGeom>
            <a:avLst/>
            <a:gdLst/>
            <a:ahLst/>
            <a:cxnLst/>
            <a:rect l="l" t="t" r="r" b="b"/>
            <a:pathLst>
              <a:path w="120428" h="36671" extrusionOk="0">
                <a:moveTo>
                  <a:pt x="39815" y="35814"/>
                </a:moveTo>
                <a:cubicBezTo>
                  <a:pt x="28512" y="35941"/>
                  <a:pt x="21273" y="35687"/>
                  <a:pt x="15812" y="35814"/>
                </a:cubicBezTo>
                <a:cubicBezTo>
                  <a:pt x="10351" y="35941"/>
                  <a:pt x="9462" y="36767"/>
                  <a:pt x="7049" y="36576"/>
                </a:cubicBezTo>
                <a:cubicBezTo>
                  <a:pt x="4636" y="36386"/>
                  <a:pt x="2350" y="36513"/>
                  <a:pt x="1334" y="34671"/>
                </a:cubicBezTo>
                <a:cubicBezTo>
                  <a:pt x="318" y="32830"/>
                  <a:pt x="1080" y="29210"/>
                  <a:pt x="953" y="25527"/>
                </a:cubicBezTo>
                <a:cubicBezTo>
                  <a:pt x="826" y="21844"/>
                  <a:pt x="699" y="16066"/>
                  <a:pt x="572" y="12573"/>
                </a:cubicBezTo>
                <a:cubicBezTo>
                  <a:pt x="445" y="9081"/>
                  <a:pt x="-190" y="6541"/>
                  <a:pt x="191" y="4572"/>
                </a:cubicBezTo>
                <a:cubicBezTo>
                  <a:pt x="572" y="2604"/>
                  <a:pt x="636" y="1397"/>
                  <a:pt x="2858" y="762"/>
                </a:cubicBezTo>
                <a:cubicBezTo>
                  <a:pt x="5081" y="127"/>
                  <a:pt x="6414" y="762"/>
                  <a:pt x="13526" y="762"/>
                </a:cubicBezTo>
                <a:cubicBezTo>
                  <a:pt x="20638" y="762"/>
                  <a:pt x="34100" y="889"/>
                  <a:pt x="45530" y="762"/>
                </a:cubicBezTo>
                <a:cubicBezTo>
                  <a:pt x="56960" y="635"/>
                  <a:pt x="71629" y="0"/>
                  <a:pt x="82106" y="0"/>
                </a:cubicBezTo>
                <a:cubicBezTo>
                  <a:pt x="92584" y="0"/>
                  <a:pt x="102553" y="699"/>
                  <a:pt x="108395" y="762"/>
                </a:cubicBezTo>
                <a:cubicBezTo>
                  <a:pt x="114237" y="826"/>
                  <a:pt x="115190" y="-635"/>
                  <a:pt x="117158" y="381"/>
                </a:cubicBezTo>
                <a:cubicBezTo>
                  <a:pt x="119127" y="1397"/>
                  <a:pt x="119762" y="2540"/>
                  <a:pt x="120206" y="6858"/>
                </a:cubicBezTo>
                <a:cubicBezTo>
                  <a:pt x="120651" y="11176"/>
                  <a:pt x="119952" y="21590"/>
                  <a:pt x="119825" y="26289"/>
                </a:cubicBezTo>
                <a:cubicBezTo>
                  <a:pt x="119698" y="30988"/>
                  <a:pt x="121159" y="33592"/>
                  <a:pt x="119444" y="35052"/>
                </a:cubicBezTo>
                <a:cubicBezTo>
                  <a:pt x="117730" y="36513"/>
                  <a:pt x="115507" y="35052"/>
                  <a:pt x="109538" y="35052"/>
                </a:cubicBezTo>
                <a:cubicBezTo>
                  <a:pt x="103569" y="35052"/>
                  <a:pt x="95251" y="34925"/>
                  <a:pt x="83630" y="35052"/>
                </a:cubicBezTo>
                <a:cubicBezTo>
                  <a:pt x="72010" y="35179"/>
                  <a:pt x="51118" y="35687"/>
                  <a:pt x="39815" y="35814"/>
                </a:cubicBezTo>
                <a:close/>
              </a:path>
            </a:pathLst>
          </a:custGeom>
          <a:solidFill>
            <a:srgbClr val="B6D7A8"/>
          </a:solidFill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5" name="Google Shape;155;p20"/>
          <p:cNvSpPr/>
          <p:nvPr/>
        </p:nvSpPr>
        <p:spPr>
          <a:xfrm>
            <a:off x="1282005" y="1112589"/>
            <a:ext cx="5963250" cy="3426075"/>
          </a:xfrm>
          <a:custGeom>
            <a:avLst/>
            <a:gdLst/>
            <a:ahLst/>
            <a:cxnLst/>
            <a:rect l="l" t="t" r="r" b="b"/>
            <a:pathLst>
              <a:path w="238530" h="137043" extrusionOk="0">
                <a:moveTo>
                  <a:pt x="26825" y="135328"/>
                </a:moveTo>
                <a:cubicBezTo>
                  <a:pt x="19332" y="134947"/>
                  <a:pt x="6188" y="138122"/>
                  <a:pt x="2060" y="133804"/>
                </a:cubicBezTo>
                <a:cubicBezTo>
                  <a:pt x="-2067" y="129486"/>
                  <a:pt x="1489" y="115707"/>
                  <a:pt x="2060" y="109420"/>
                </a:cubicBezTo>
                <a:cubicBezTo>
                  <a:pt x="2632" y="103134"/>
                  <a:pt x="1997" y="98879"/>
                  <a:pt x="5489" y="96085"/>
                </a:cubicBezTo>
                <a:cubicBezTo>
                  <a:pt x="8982" y="93291"/>
                  <a:pt x="19777" y="97165"/>
                  <a:pt x="23015" y="92656"/>
                </a:cubicBezTo>
                <a:cubicBezTo>
                  <a:pt x="26254" y="88148"/>
                  <a:pt x="24666" y="76464"/>
                  <a:pt x="24920" y="69034"/>
                </a:cubicBezTo>
                <a:cubicBezTo>
                  <a:pt x="25174" y="61605"/>
                  <a:pt x="24539" y="53858"/>
                  <a:pt x="24539" y="48079"/>
                </a:cubicBezTo>
                <a:cubicBezTo>
                  <a:pt x="24539" y="42301"/>
                  <a:pt x="23269" y="38110"/>
                  <a:pt x="24920" y="34363"/>
                </a:cubicBezTo>
                <a:cubicBezTo>
                  <a:pt x="26571" y="30617"/>
                  <a:pt x="32286" y="29410"/>
                  <a:pt x="34445" y="25600"/>
                </a:cubicBezTo>
                <a:cubicBezTo>
                  <a:pt x="36604" y="21790"/>
                  <a:pt x="35144" y="15377"/>
                  <a:pt x="37874" y="11503"/>
                </a:cubicBezTo>
                <a:cubicBezTo>
                  <a:pt x="40605" y="7630"/>
                  <a:pt x="45177" y="3947"/>
                  <a:pt x="50828" y="2359"/>
                </a:cubicBezTo>
                <a:cubicBezTo>
                  <a:pt x="56480" y="772"/>
                  <a:pt x="66640" y="-1705"/>
                  <a:pt x="71783" y="1978"/>
                </a:cubicBezTo>
                <a:cubicBezTo>
                  <a:pt x="76927" y="5661"/>
                  <a:pt x="78578" y="19250"/>
                  <a:pt x="81689" y="24457"/>
                </a:cubicBezTo>
                <a:cubicBezTo>
                  <a:pt x="84801" y="29664"/>
                  <a:pt x="88420" y="26870"/>
                  <a:pt x="90452" y="33220"/>
                </a:cubicBezTo>
                <a:cubicBezTo>
                  <a:pt x="92484" y="39570"/>
                  <a:pt x="86261" y="57033"/>
                  <a:pt x="93881" y="62557"/>
                </a:cubicBezTo>
                <a:cubicBezTo>
                  <a:pt x="101501" y="68082"/>
                  <a:pt x="123472" y="65923"/>
                  <a:pt x="136172" y="66367"/>
                </a:cubicBezTo>
                <a:cubicBezTo>
                  <a:pt x="148872" y="66812"/>
                  <a:pt x="164112" y="69479"/>
                  <a:pt x="170081" y="65224"/>
                </a:cubicBezTo>
                <a:cubicBezTo>
                  <a:pt x="176050" y="60970"/>
                  <a:pt x="170526" y="47444"/>
                  <a:pt x="171986" y="40840"/>
                </a:cubicBezTo>
                <a:cubicBezTo>
                  <a:pt x="173447" y="34236"/>
                  <a:pt x="176558" y="30871"/>
                  <a:pt x="178844" y="25600"/>
                </a:cubicBezTo>
                <a:cubicBezTo>
                  <a:pt x="181130" y="20330"/>
                  <a:pt x="182591" y="12773"/>
                  <a:pt x="185702" y="9217"/>
                </a:cubicBezTo>
                <a:cubicBezTo>
                  <a:pt x="188814" y="5661"/>
                  <a:pt x="192116" y="4899"/>
                  <a:pt x="197513" y="4264"/>
                </a:cubicBezTo>
                <a:cubicBezTo>
                  <a:pt x="202911" y="3629"/>
                  <a:pt x="213515" y="1788"/>
                  <a:pt x="218087" y="5407"/>
                </a:cubicBezTo>
                <a:cubicBezTo>
                  <a:pt x="222659" y="9027"/>
                  <a:pt x="221770" y="21473"/>
                  <a:pt x="224945" y="25981"/>
                </a:cubicBezTo>
                <a:cubicBezTo>
                  <a:pt x="228120" y="30490"/>
                  <a:pt x="234978" y="27505"/>
                  <a:pt x="237137" y="32458"/>
                </a:cubicBezTo>
                <a:cubicBezTo>
                  <a:pt x="239296" y="37411"/>
                  <a:pt x="237899" y="46428"/>
                  <a:pt x="237899" y="55699"/>
                </a:cubicBezTo>
                <a:cubicBezTo>
                  <a:pt x="237899" y="64970"/>
                  <a:pt x="237518" y="81290"/>
                  <a:pt x="237137" y="88084"/>
                </a:cubicBezTo>
                <a:cubicBezTo>
                  <a:pt x="236756" y="94879"/>
                  <a:pt x="241201" y="94942"/>
                  <a:pt x="235613" y="96466"/>
                </a:cubicBezTo>
                <a:cubicBezTo>
                  <a:pt x="230025" y="97990"/>
                  <a:pt x="216373" y="97228"/>
                  <a:pt x="203609" y="97228"/>
                </a:cubicBezTo>
                <a:cubicBezTo>
                  <a:pt x="190846" y="97228"/>
                  <a:pt x="169573" y="96403"/>
                  <a:pt x="159032" y="96466"/>
                </a:cubicBezTo>
                <a:cubicBezTo>
                  <a:pt x="148491" y="96530"/>
                  <a:pt x="146523" y="95387"/>
                  <a:pt x="140363" y="97609"/>
                </a:cubicBezTo>
                <a:cubicBezTo>
                  <a:pt x="134204" y="99832"/>
                  <a:pt x="125441" y="104912"/>
                  <a:pt x="122075" y="109801"/>
                </a:cubicBezTo>
                <a:cubicBezTo>
                  <a:pt x="118710" y="114691"/>
                  <a:pt x="120488" y="122628"/>
                  <a:pt x="120170" y="126946"/>
                </a:cubicBezTo>
                <a:cubicBezTo>
                  <a:pt x="119853" y="131264"/>
                  <a:pt x="121885" y="134058"/>
                  <a:pt x="120170" y="135709"/>
                </a:cubicBezTo>
                <a:cubicBezTo>
                  <a:pt x="118456" y="137360"/>
                  <a:pt x="115916" y="136662"/>
                  <a:pt x="109883" y="136852"/>
                </a:cubicBezTo>
                <a:cubicBezTo>
                  <a:pt x="103851" y="137043"/>
                  <a:pt x="94453" y="136979"/>
                  <a:pt x="83975" y="136852"/>
                </a:cubicBezTo>
                <a:cubicBezTo>
                  <a:pt x="73498" y="136725"/>
                  <a:pt x="56543" y="136344"/>
                  <a:pt x="47018" y="136090"/>
                </a:cubicBezTo>
                <a:cubicBezTo>
                  <a:pt x="37493" y="135836"/>
                  <a:pt x="34318" y="135709"/>
                  <a:pt x="26825" y="135328"/>
                </a:cubicBez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System Architecture</a:t>
            </a:r>
            <a:endParaRPr dirty="0"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2053100" y="2083700"/>
            <a:ext cx="1368900" cy="45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2391350" y="1305975"/>
            <a:ext cx="692400" cy="5727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6024400" y="1305975"/>
            <a:ext cx="692400" cy="5727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5686150" y="2083700"/>
            <a:ext cx="1368900" cy="453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D$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p20"/>
          <p:cNvCxnSpPr>
            <a:stCxn id="161" idx="4"/>
            <a:endCxn id="160" idx="0"/>
          </p:cNvCxnSpPr>
          <p:nvPr/>
        </p:nvCxnSpPr>
        <p:spPr>
          <a:xfrm>
            <a:off x="2737550" y="1878675"/>
            <a:ext cx="0" cy="204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0"/>
          <p:cNvCxnSpPr>
            <a:stCxn id="162" idx="4"/>
            <a:endCxn id="163" idx="0"/>
          </p:cNvCxnSpPr>
          <p:nvPr/>
        </p:nvCxnSpPr>
        <p:spPr>
          <a:xfrm>
            <a:off x="6370600" y="1878675"/>
            <a:ext cx="0" cy="204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0"/>
          <p:cNvCxnSpPr>
            <a:stCxn id="160" idx="2"/>
          </p:cNvCxnSpPr>
          <p:nvPr/>
        </p:nvCxnSpPr>
        <p:spPr>
          <a:xfrm>
            <a:off x="2737550" y="2537600"/>
            <a:ext cx="600" cy="61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0"/>
          <p:cNvCxnSpPr>
            <a:stCxn id="163" idx="2"/>
          </p:cNvCxnSpPr>
          <p:nvPr/>
        </p:nvCxnSpPr>
        <p:spPr>
          <a:xfrm>
            <a:off x="6370600" y="2537600"/>
            <a:ext cx="1200" cy="638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0"/>
          <p:cNvSpPr/>
          <p:nvPr/>
        </p:nvSpPr>
        <p:spPr>
          <a:xfrm>
            <a:off x="2053125" y="2892620"/>
            <a:ext cx="5001900" cy="510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L2$+LLC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20"/>
          <p:cNvCxnSpPr/>
          <p:nvPr/>
        </p:nvCxnSpPr>
        <p:spPr>
          <a:xfrm>
            <a:off x="1536850" y="3639125"/>
            <a:ext cx="6101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0"/>
          <p:cNvCxnSpPr>
            <a:endCxn id="168" idx="2"/>
          </p:cNvCxnSpPr>
          <p:nvPr/>
        </p:nvCxnSpPr>
        <p:spPr>
          <a:xfrm rot="10800000">
            <a:off x="4554075" y="3403520"/>
            <a:ext cx="1800" cy="233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0"/>
          <p:cNvCxnSpPr/>
          <p:nvPr/>
        </p:nvCxnSpPr>
        <p:spPr>
          <a:xfrm flipH="1">
            <a:off x="2737549" y="3642336"/>
            <a:ext cx="900" cy="17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0"/>
          <p:cNvCxnSpPr/>
          <p:nvPr/>
        </p:nvCxnSpPr>
        <p:spPr>
          <a:xfrm rot="10800000">
            <a:off x="6373825" y="3642500"/>
            <a:ext cx="0" cy="171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0"/>
          <p:cNvSpPr/>
          <p:nvPr/>
        </p:nvSpPr>
        <p:spPr>
          <a:xfrm>
            <a:off x="854325" y="1825848"/>
            <a:ext cx="802494" cy="1005156"/>
          </a:xfrm>
          <a:prstGeom prst="lightningBol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02168" y="3175159"/>
            <a:ext cx="1260453" cy="127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/>
        </p:nvSpPr>
        <p:spPr>
          <a:xfrm rot="-574">
            <a:off x="7280001" y="2670643"/>
            <a:ext cx="179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Recovery</a:t>
            </a:r>
            <a:endParaRPr sz="3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 rot="-574">
            <a:off x="174351" y="1377968"/>
            <a:ext cx="179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Calibri"/>
                <a:ea typeface="Calibri"/>
                <a:cs typeface="Calibri"/>
                <a:sym typeface="Calibri"/>
              </a:rPr>
              <a:t>Failure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2218276" y="1456908"/>
            <a:ext cx="9975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437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</a:t>
            </a:r>
            <a:endParaRPr sz="2600"/>
          </a:p>
        </p:txBody>
      </p:sp>
      <p:sp>
        <p:nvSpPr>
          <p:cNvPr id="180" name="Google Shape;180;p20"/>
          <p:cNvSpPr txBox="1"/>
          <p:nvPr/>
        </p:nvSpPr>
        <p:spPr>
          <a:xfrm>
            <a:off x="5848148" y="1456908"/>
            <a:ext cx="9975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437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</a:t>
            </a:r>
            <a:endParaRPr sz="260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09" y="3710981"/>
            <a:ext cx="1783080" cy="8660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815" y="3691358"/>
            <a:ext cx="1783080" cy="866068"/>
          </a:xfrm>
          <a:prstGeom prst="rect">
            <a:avLst/>
          </a:prstGeom>
        </p:spPr>
      </p:pic>
      <p:sp>
        <p:nvSpPr>
          <p:cNvPr id="32" name="Google Shape;399;p28"/>
          <p:cNvSpPr txBox="1"/>
          <p:nvPr/>
        </p:nvSpPr>
        <p:spPr>
          <a:xfrm>
            <a:off x="6994121" y="4072025"/>
            <a:ext cx="6597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PM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99;p28"/>
          <p:cNvSpPr txBox="1"/>
          <p:nvPr/>
        </p:nvSpPr>
        <p:spPr>
          <a:xfrm>
            <a:off x="1255572" y="4061185"/>
            <a:ext cx="828117" cy="1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DRAM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l="32813" t="20184" r="27916" b="58519"/>
          <a:stretch/>
        </p:blipFill>
        <p:spPr>
          <a:xfrm>
            <a:off x="4809439" y="1742531"/>
            <a:ext cx="4028074" cy="122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31170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Persistency Model</a:t>
            </a:r>
            <a:endParaRPr dirty="0"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Constrains the order of writes to PM</a:t>
            </a:r>
            <a:endParaRPr sz="2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500"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65508" y="4703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4">
            <a:alphaModFix/>
          </a:blip>
          <a:srcRect l="16974" t="29444" r="13026" b="41481"/>
          <a:stretch/>
        </p:blipFill>
        <p:spPr>
          <a:xfrm>
            <a:off x="754600" y="2230546"/>
            <a:ext cx="64008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5">
            <a:alphaModFix/>
          </a:blip>
          <a:srcRect l="17918" t="30372" r="14895" b="44257"/>
          <a:stretch/>
        </p:blipFill>
        <p:spPr>
          <a:xfrm>
            <a:off x="236950" y="2786158"/>
            <a:ext cx="6143626" cy="130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 rotWithShape="1">
          <a:blip r:embed="rId6">
            <a:alphaModFix/>
          </a:blip>
          <a:srcRect l="24372" t="23703" r="22917" b="57037"/>
          <a:stretch/>
        </p:blipFill>
        <p:spPr>
          <a:xfrm>
            <a:off x="1035600" y="3373533"/>
            <a:ext cx="4819651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4429125" y="3835508"/>
            <a:ext cx="45912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libri"/>
                <a:ea typeface="Calibri"/>
                <a:cs typeface="Calibri"/>
                <a:sym typeface="Calibri"/>
              </a:rPr>
              <a:t>x86 Memory Persistency Model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4471950" y="3887858"/>
            <a:ext cx="4360200" cy="46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5653</TotalTime>
  <Words>733</Words>
  <Application>Microsoft Office PowerPoint</Application>
  <PresentationFormat>On-screen Show (16:9)</PresentationFormat>
  <Paragraphs>327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Courier New</vt:lpstr>
      <vt:lpstr>Simple Light</vt:lpstr>
      <vt:lpstr>(Almost) Fence-less Persist Ordering</vt:lpstr>
      <vt:lpstr>Persistent Memories (PM)</vt:lpstr>
      <vt:lpstr>Failure Atomicity</vt:lpstr>
      <vt:lpstr>Failure Atomicity (cont.)</vt:lpstr>
      <vt:lpstr>Failure Atomicity by Undo Logging</vt:lpstr>
      <vt:lpstr>Contributions</vt:lpstr>
      <vt:lpstr>Outline</vt:lpstr>
      <vt:lpstr>Memory System Architecture</vt:lpstr>
      <vt:lpstr>Memory Persistency Model</vt:lpstr>
      <vt:lpstr>x86 Memory Persistency Model</vt:lpstr>
      <vt:lpstr>Ordering Across Paths</vt:lpstr>
      <vt:lpstr>Opportunity</vt:lpstr>
      <vt:lpstr>Ordering Across Paths (cont.)</vt:lpstr>
      <vt:lpstr>Analogy</vt:lpstr>
      <vt:lpstr>Analogy</vt:lpstr>
      <vt:lpstr>Analogy</vt:lpstr>
      <vt:lpstr>Analogy Summary</vt:lpstr>
      <vt:lpstr>Ordering Between Paths (Revisit)</vt:lpstr>
      <vt:lpstr>Themis</vt:lpstr>
      <vt:lpstr>Themis Architecture</vt:lpstr>
      <vt:lpstr>Enforcing order in Themis</vt:lpstr>
      <vt:lpstr>Themis in Action</vt:lpstr>
      <vt:lpstr>Themis in Action</vt:lpstr>
      <vt:lpstr>Experimental Setup</vt:lpstr>
      <vt:lpstr>Speedup</vt:lpstr>
      <vt:lpstr>Sensitivity Analysis: Transaction Size</vt:lpstr>
      <vt:lpstr>Conclusion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(Almost) Fence-less Persistent Ordering</dc:title>
  <dc:creator>Armin</dc:creator>
  <cp:lastModifiedBy>Armin</cp:lastModifiedBy>
  <cp:revision>1404</cp:revision>
  <dcterms:modified xsi:type="dcterms:W3CDTF">2020-12-02T01:42:47Z</dcterms:modified>
</cp:coreProperties>
</file>